
<file path=[Content_Types].xml><?xml version="1.0" encoding="utf-8"?>
<Types xmlns="http://schemas.openxmlformats.org/package/2006/content-types">
  <Default Extension="jfif" ContentType="image/jpeg"/>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0"/>
  </p:notesMasterIdLst>
  <p:sldIdLst>
    <p:sldId id="409" r:id="rId5"/>
    <p:sldId id="389" r:id="rId6"/>
    <p:sldId id="461" r:id="rId7"/>
    <p:sldId id="431" r:id="rId8"/>
    <p:sldId id="411" r:id="rId9"/>
    <p:sldId id="412" r:id="rId10"/>
    <p:sldId id="415" r:id="rId11"/>
    <p:sldId id="414" r:id="rId12"/>
    <p:sldId id="413" r:id="rId13"/>
    <p:sldId id="416" r:id="rId14"/>
    <p:sldId id="419" r:id="rId15"/>
    <p:sldId id="420" r:id="rId16"/>
    <p:sldId id="421" r:id="rId17"/>
    <p:sldId id="422" r:id="rId18"/>
    <p:sldId id="428" r:id="rId19"/>
    <p:sldId id="433" r:id="rId20"/>
    <p:sldId id="424" r:id="rId21"/>
    <p:sldId id="423" r:id="rId22"/>
    <p:sldId id="425" r:id="rId23"/>
    <p:sldId id="434" r:id="rId24"/>
    <p:sldId id="429" r:id="rId25"/>
    <p:sldId id="426" r:id="rId26"/>
    <p:sldId id="437" r:id="rId27"/>
    <p:sldId id="436" r:id="rId28"/>
    <p:sldId id="450" r:id="rId29"/>
    <p:sldId id="449" r:id="rId30"/>
    <p:sldId id="448" r:id="rId31"/>
    <p:sldId id="447" r:id="rId32"/>
    <p:sldId id="445" r:id="rId33"/>
    <p:sldId id="464" r:id="rId34"/>
    <p:sldId id="444" r:id="rId35"/>
    <p:sldId id="441" r:id="rId36"/>
    <p:sldId id="440" r:id="rId37"/>
    <p:sldId id="439" r:id="rId38"/>
    <p:sldId id="435" r:id="rId39"/>
    <p:sldId id="427" r:id="rId40"/>
    <p:sldId id="430" r:id="rId41"/>
    <p:sldId id="451" r:id="rId42"/>
    <p:sldId id="455" r:id="rId43"/>
    <p:sldId id="453" r:id="rId44"/>
    <p:sldId id="454" r:id="rId45"/>
    <p:sldId id="456" r:id="rId46"/>
    <p:sldId id="458" r:id="rId47"/>
    <p:sldId id="460" r:id="rId48"/>
    <p:sldId id="463"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v Graves" initials="BG" lastIdx="2" clrIdx="0">
    <p:extLst>
      <p:ext uri="{19B8F6BF-5375-455C-9EA6-DF929625EA0E}">
        <p15:presenceInfo xmlns:p15="http://schemas.microsoft.com/office/powerpoint/2012/main" userId="S::bgraves@osbf.net::daddf667-9e89-4b22-8e64-50e127fc8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9F682-771E-4CFB-AA6A-9412AA9E1766}" v="1" dt="2020-06-01T15:09:16.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ay" userId="5330d4fc-dbd8-43d8-ab57-9447cc20a618" providerId="ADAL" clId="{EBC1A182-F651-4F16-A18C-898A868D28D9}"/>
    <pc:docChg chg="modSld">
      <pc:chgData name="Lisa Ray" userId="5330d4fc-dbd8-43d8-ab57-9447cc20a618" providerId="ADAL" clId="{EBC1A182-F651-4F16-A18C-898A868D28D9}" dt="2020-06-01T15:49:40.466" v="4" actId="14100"/>
      <pc:docMkLst>
        <pc:docMk/>
      </pc:docMkLst>
      <pc:sldChg chg="modSp">
        <pc:chgData name="Lisa Ray" userId="5330d4fc-dbd8-43d8-ab57-9447cc20a618" providerId="ADAL" clId="{EBC1A182-F651-4F16-A18C-898A868D28D9}" dt="2020-06-01T15:49:40.466" v="4" actId="14100"/>
        <pc:sldMkLst>
          <pc:docMk/>
          <pc:sldMk cId="1170666628" sldId="461"/>
        </pc:sldMkLst>
        <pc:picChg chg="mod">
          <ac:chgData name="Lisa Ray" userId="5330d4fc-dbd8-43d8-ab57-9447cc20a618" providerId="ADAL" clId="{EBC1A182-F651-4F16-A18C-898A868D28D9}" dt="2020-06-01T15:49:40.466" v="4" actId="14100"/>
          <ac:picMkLst>
            <pc:docMk/>
            <pc:sldMk cId="1170666628" sldId="461"/>
            <ac:picMk id="3" creationId="{2CAA834D-5565-468C-A90D-7744826C6336}"/>
          </ac:picMkLst>
        </pc:picChg>
      </pc:sldChg>
    </pc:docChg>
  </pc:docChgLst>
  <pc:docChgLst>
    <pc:chgData name="Lisa Ray" userId="5330d4fc-dbd8-43d8-ab57-9447cc20a618" providerId="ADAL" clId="{D8E9F682-771E-4CFB-AA6A-9412AA9E1766}"/>
    <pc:docChg chg="modSld">
      <pc:chgData name="Lisa Ray" userId="5330d4fc-dbd8-43d8-ab57-9447cc20a618" providerId="ADAL" clId="{D8E9F682-771E-4CFB-AA6A-9412AA9E1766}" dt="2020-06-01T15:09:16.807" v="0"/>
      <pc:docMkLst>
        <pc:docMk/>
      </pc:docMkLst>
      <pc:sldChg chg="modAnim">
        <pc:chgData name="Lisa Ray" userId="5330d4fc-dbd8-43d8-ab57-9447cc20a618" providerId="ADAL" clId="{D8E9F682-771E-4CFB-AA6A-9412AA9E1766}" dt="2020-06-01T15:09:16.807" v="0"/>
        <pc:sldMkLst>
          <pc:docMk/>
          <pc:sldMk cId="1170666628" sldId="4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FCE35-09B9-4F36-B8CC-C643FB935E6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699899D-891F-4CE2-9FAA-5673D4580F27}">
      <dgm:prSet phldrT="[Text]" custT="1"/>
      <dgm:spPr/>
      <dgm:t>
        <a:bodyPr/>
        <a:lstStyle/>
        <a:p>
          <a:r>
            <a:rPr lang="en-US" sz="2000">
              <a:latin typeface="Times New Roman" panose="02020603050405020304" pitchFamily="18" charset="0"/>
              <a:cs typeface="Times New Roman" panose="02020603050405020304" pitchFamily="18" charset="0"/>
            </a:rPr>
            <a:t>Myth-  Child human trafficking refers only to sex</a:t>
          </a:r>
        </a:p>
      </dgm:t>
    </dgm:pt>
    <dgm:pt modelId="{A1C11902-B63E-4D4E-B954-B227F0BC8F20}" type="parTrans" cxnId="{F4432004-5A2B-4A6E-9D31-F5A84D4B9BAA}">
      <dgm:prSet/>
      <dgm:spPr/>
      <dgm:t>
        <a:bodyPr/>
        <a:lstStyle/>
        <a:p>
          <a:endParaRPr lang="en-US">
            <a:latin typeface="Times New Roman" panose="02020603050405020304" pitchFamily="18" charset="0"/>
            <a:cs typeface="Times New Roman" panose="02020603050405020304" pitchFamily="18" charset="0"/>
          </a:endParaRPr>
        </a:p>
      </dgm:t>
    </dgm:pt>
    <dgm:pt modelId="{431ADC4A-F53B-4FFE-A51D-C85CB6D4155F}" type="sibTrans" cxnId="{F4432004-5A2B-4A6E-9D31-F5A84D4B9BAA}">
      <dgm:prSet/>
      <dgm:spPr/>
      <dgm:t>
        <a:bodyPr/>
        <a:lstStyle/>
        <a:p>
          <a:endParaRPr lang="en-US">
            <a:latin typeface="Times New Roman" panose="02020603050405020304" pitchFamily="18" charset="0"/>
            <a:cs typeface="Times New Roman" panose="02020603050405020304" pitchFamily="18" charset="0"/>
          </a:endParaRPr>
        </a:p>
      </dgm:t>
    </dgm:pt>
    <dgm:pt modelId="{3E487E0A-55BF-48B5-9DD5-9926D59BCBEA}">
      <dgm:prSet phldrT="[Text]" custT="1"/>
      <dgm:spPr/>
      <dgm:t>
        <a:bodyPr/>
        <a:lstStyle/>
        <a:p>
          <a:endParaRPr lang="en-US" sz="1800">
            <a:latin typeface="Times New Roman" panose="02020603050405020304" pitchFamily="18" charset="0"/>
            <a:cs typeface="Times New Roman" panose="02020603050405020304" pitchFamily="18" charset="0"/>
          </a:endParaRPr>
        </a:p>
        <a:p>
          <a:endParaRPr lang="en-US" sz="1800" i="1">
            <a:latin typeface="Times New Roman" panose="02020603050405020304" pitchFamily="18" charset="0"/>
            <a:cs typeface="Times New Roman" panose="02020603050405020304" pitchFamily="18" charset="0"/>
          </a:endParaRPr>
        </a:p>
        <a:p>
          <a:r>
            <a:rPr lang="en-US" sz="1800" i="0">
              <a:latin typeface="Times New Roman" panose="02020603050405020304" pitchFamily="18" charset="0"/>
              <a:cs typeface="Times New Roman" panose="02020603050405020304" pitchFamily="18" charset="0"/>
            </a:rPr>
            <a:t>Landscaping</a:t>
          </a:r>
        </a:p>
        <a:p>
          <a:r>
            <a:rPr lang="en-US" sz="1800">
              <a:latin typeface="Times New Roman" panose="02020603050405020304" pitchFamily="18" charset="0"/>
              <a:cs typeface="Times New Roman" panose="02020603050405020304" pitchFamily="18" charset="0"/>
            </a:rPr>
            <a:t>Arts/entertainment</a:t>
          </a:r>
        </a:p>
        <a:p>
          <a:r>
            <a:rPr lang="en-US" sz="1800">
              <a:latin typeface="Times New Roman" panose="02020603050405020304" pitchFamily="18" charset="0"/>
              <a:cs typeface="Times New Roman" panose="02020603050405020304" pitchFamily="18" charset="0"/>
            </a:rPr>
            <a:t>Factories</a:t>
          </a:r>
        </a:p>
        <a:p>
          <a:r>
            <a:rPr lang="en-US" sz="1800">
              <a:latin typeface="Times New Roman" panose="02020603050405020304" pitchFamily="18" charset="0"/>
              <a:cs typeface="Times New Roman" panose="02020603050405020304" pitchFamily="18" charset="0"/>
            </a:rPr>
            <a:t>Forestry</a:t>
          </a:r>
        </a:p>
        <a:p>
          <a:r>
            <a:rPr lang="en-US" sz="1800">
              <a:latin typeface="Times New Roman" panose="02020603050405020304" pitchFamily="18" charset="0"/>
              <a:cs typeface="Times New Roman" panose="02020603050405020304" pitchFamily="18" charset="0"/>
            </a:rPr>
            <a:t>Peddling/begging</a:t>
          </a:r>
        </a:p>
        <a:p>
          <a:r>
            <a:rPr lang="en-US" sz="1800">
              <a:latin typeface="Times New Roman" panose="02020603050405020304" pitchFamily="18" charset="0"/>
              <a:cs typeface="Times New Roman" panose="02020603050405020304" pitchFamily="18" charset="0"/>
            </a:rPr>
            <a:t>Hotels</a:t>
          </a:r>
        </a:p>
        <a:p>
          <a:r>
            <a:rPr lang="en-US" sz="1800">
              <a:latin typeface="Times New Roman" panose="02020603050405020304" pitchFamily="18" charset="0"/>
              <a:cs typeface="Times New Roman" panose="02020603050405020304" pitchFamily="18" charset="0"/>
            </a:rPr>
            <a:t>Hospitality</a:t>
          </a:r>
        </a:p>
        <a:p>
          <a:r>
            <a:rPr lang="en-US" sz="1800">
              <a:latin typeface="Times New Roman" panose="02020603050405020304" pitchFamily="18" charset="0"/>
              <a:cs typeface="Times New Roman" panose="02020603050405020304" pitchFamily="18" charset="0"/>
            </a:rPr>
            <a:t>Health and beauty </a:t>
          </a:r>
        </a:p>
        <a:p>
          <a:r>
            <a:rPr lang="en-US" sz="1800">
              <a:latin typeface="Times New Roman" panose="02020603050405020304" pitchFamily="18" charset="0"/>
              <a:cs typeface="Times New Roman" panose="02020603050405020304" pitchFamily="18" charset="0"/>
            </a:rPr>
            <a:t>services</a:t>
          </a:r>
        </a:p>
        <a:p>
          <a:endParaRPr lang="en-US" sz="1800">
            <a:latin typeface="Times New Roman" panose="02020603050405020304" pitchFamily="18" charset="0"/>
            <a:cs typeface="Times New Roman" panose="02020603050405020304" pitchFamily="18" charset="0"/>
          </a:endParaRPr>
        </a:p>
        <a:p>
          <a:r>
            <a:rPr lang="en-US" sz="1800">
              <a:latin typeface="Times New Roman" panose="02020603050405020304" pitchFamily="18" charset="0"/>
              <a:cs typeface="Times New Roman" panose="02020603050405020304" pitchFamily="18" charset="0"/>
            </a:rPr>
            <a:t> </a:t>
          </a:r>
        </a:p>
      </dgm:t>
    </dgm:pt>
    <dgm:pt modelId="{5FC4FC20-4332-445A-BFBC-CE0ABD6207A1}" type="parTrans" cxnId="{86CFE89F-9813-409B-B44E-B8BFFA8AA1E9}">
      <dgm:prSet/>
      <dgm:spPr/>
      <dgm:t>
        <a:bodyPr/>
        <a:lstStyle/>
        <a:p>
          <a:endParaRPr lang="en-US">
            <a:latin typeface="Times New Roman" panose="02020603050405020304" pitchFamily="18" charset="0"/>
            <a:cs typeface="Times New Roman" panose="02020603050405020304" pitchFamily="18" charset="0"/>
          </a:endParaRPr>
        </a:p>
      </dgm:t>
    </dgm:pt>
    <dgm:pt modelId="{1917D3BE-6EDF-40D2-A0FB-AF8B876674C9}" type="sibTrans" cxnId="{86CFE89F-9813-409B-B44E-B8BFFA8AA1E9}">
      <dgm:prSet/>
      <dgm:spPr/>
      <dgm:t>
        <a:bodyPr/>
        <a:lstStyle/>
        <a:p>
          <a:endParaRPr lang="en-US">
            <a:latin typeface="Times New Roman" panose="02020603050405020304" pitchFamily="18" charset="0"/>
            <a:cs typeface="Times New Roman" panose="02020603050405020304" pitchFamily="18" charset="0"/>
          </a:endParaRPr>
        </a:p>
      </dgm:t>
    </dgm:pt>
    <dgm:pt modelId="{DB632DE2-B723-4937-8E2D-5561EB3EF2AA}">
      <dgm:prSet phldrT="[Text]" custT="1"/>
      <dgm:spPr/>
      <dgm:t>
        <a:bodyPr/>
        <a:lstStyle/>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r>
            <a:rPr lang="en-US" sz="1800">
              <a:latin typeface="Times New Roman" panose="02020603050405020304" pitchFamily="18" charset="0"/>
              <a:cs typeface="Times New Roman" panose="02020603050405020304" pitchFamily="18" charset="0"/>
            </a:rPr>
            <a:t>Commercial cleaning</a:t>
          </a:r>
        </a:p>
        <a:p>
          <a:r>
            <a:rPr lang="en-US" sz="1800">
              <a:latin typeface="Times New Roman" panose="02020603050405020304" pitchFamily="18" charset="0"/>
              <a:cs typeface="Times New Roman" panose="02020603050405020304" pitchFamily="18" charset="0"/>
            </a:rPr>
            <a:t>Carnivals</a:t>
          </a:r>
        </a:p>
        <a:p>
          <a:r>
            <a:rPr lang="en-US" sz="1800">
              <a:latin typeface="Times New Roman" panose="02020603050405020304" pitchFamily="18" charset="0"/>
              <a:cs typeface="Times New Roman" panose="02020603050405020304" pitchFamily="18" charset="0"/>
            </a:rPr>
            <a:t>Health care</a:t>
          </a:r>
        </a:p>
        <a:p>
          <a:r>
            <a:rPr lang="en-US" sz="1800">
              <a:latin typeface="Times New Roman" panose="02020603050405020304" pitchFamily="18" charset="0"/>
              <a:cs typeface="Times New Roman" panose="02020603050405020304" pitchFamily="18" charset="0"/>
            </a:rPr>
            <a:t>Construction</a:t>
          </a:r>
        </a:p>
        <a:p>
          <a:r>
            <a:rPr lang="en-US" sz="1800">
              <a:latin typeface="Times New Roman" panose="02020603050405020304" pitchFamily="18" charset="0"/>
              <a:cs typeface="Times New Roman" panose="02020603050405020304" pitchFamily="18" charset="0"/>
            </a:rPr>
            <a:t>Domestic work</a:t>
          </a:r>
        </a:p>
        <a:p>
          <a:r>
            <a:rPr lang="en-US" sz="1800">
              <a:latin typeface="Times New Roman" panose="02020603050405020304" pitchFamily="18" charset="0"/>
              <a:cs typeface="Times New Roman" panose="02020603050405020304" pitchFamily="18" charset="0"/>
            </a:rPr>
            <a:t>Food service</a:t>
          </a:r>
        </a:p>
        <a:p>
          <a:r>
            <a:rPr lang="en-US" sz="1800">
              <a:latin typeface="Times New Roman" panose="02020603050405020304" pitchFamily="18" charset="0"/>
              <a:cs typeface="Times New Roman" panose="02020603050405020304" pitchFamily="18" charset="0"/>
            </a:rPr>
            <a:t>Agriculture</a:t>
          </a:r>
        </a:p>
        <a:p>
          <a:r>
            <a:rPr lang="en-US" sz="1800">
              <a:latin typeface="Times New Roman" panose="02020603050405020304" pitchFamily="18" charset="0"/>
              <a:cs typeface="Times New Roman" panose="02020603050405020304" pitchFamily="18" charset="0"/>
            </a:rPr>
            <a:t>Traveling sales crews</a:t>
          </a:r>
        </a:p>
        <a:p>
          <a:endParaRPr lang="en-US" sz="1800">
            <a:latin typeface="Times New Roman" panose="02020603050405020304" pitchFamily="18" charset="0"/>
            <a:cs typeface="Times New Roman" panose="02020603050405020304" pitchFamily="18" charset="0"/>
          </a:endParaRPr>
        </a:p>
        <a:p>
          <a:r>
            <a:rPr lang="en-US" sz="1800">
              <a:latin typeface="Times New Roman" panose="02020603050405020304" pitchFamily="18" charset="0"/>
              <a:cs typeface="Times New Roman" panose="02020603050405020304" pitchFamily="18" charset="0"/>
            </a:rPr>
            <a:t>T</a:t>
          </a:r>
        </a:p>
        <a:p>
          <a:endParaRPr lang="en-US" sz="1800">
            <a:latin typeface="Times New Roman" panose="02020603050405020304" pitchFamily="18" charset="0"/>
            <a:cs typeface="Times New Roman" panose="02020603050405020304" pitchFamily="18" charset="0"/>
          </a:endParaRPr>
        </a:p>
      </dgm:t>
    </dgm:pt>
    <dgm:pt modelId="{CB93B74D-A867-4328-8E5C-8EBA4B55B32D}" type="parTrans" cxnId="{71671BD7-B4B1-42C6-ADF8-6C8A1DB8B903}">
      <dgm:prSet/>
      <dgm:spPr/>
      <dgm:t>
        <a:bodyPr/>
        <a:lstStyle/>
        <a:p>
          <a:endParaRPr lang="en-US">
            <a:latin typeface="Times New Roman" panose="02020603050405020304" pitchFamily="18" charset="0"/>
            <a:cs typeface="Times New Roman" panose="02020603050405020304" pitchFamily="18" charset="0"/>
          </a:endParaRPr>
        </a:p>
      </dgm:t>
    </dgm:pt>
    <dgm:pt modelId="{5FB48C8A-0DA2-4155-8FE9-0F1F222B63E2}" type="sibTrans" cxnId="{71671BD7-B4B1-42C6-ADF8-6C8A1DB8B903}">
      <dgm:prSet/>
      <dgm:spPr/>
      <dgm:t>
        <a:bodyPr/>
        <a:lstStyle/>
        <a:p>
          <a:endParaRPr lang="en-US">
            <a:latin typeface="Times New Roman" panose="02020603050405020304" pitchFamily="18" charset="0"/>
            <a:cs typeface="Times New Roman" panose="02020603050405020304" pitchFamily="18" charset="0"/>
          </a:endParaRPr>
        </a:p>
      </dgm:t>
    </dgm:pt>
    <dgm:pt modelId="{3BCCC513-FA7E-47BD-9939-FB39A19765F9}">
      <dgm:prSet phldrT="[Text]" custT="1"/>
      <dgm:spPr/>
      <dgm:t>
        <a:bodyPr/>
        <a:lstStyle/>
        <a:p>
          <a:r>
            <a:rPr lang="en-US" sz="1800">
              <a:latin typeface="Times New Roman" panose="02020603050405020304" pitchFamily="18" charset="0"/>
              <a:cs typeface="Times New Roman" panose="02020603050405020304" pitchFamily="18" charset="0"/>
            </a:rPr>
            <a:t>Illicit massage</a:t>
          </a:r>
        </a:p>
        <a:p>
          <a:r>
            <a:rPr lang="en-US" sz="1800">
              <a:latin typeface="Times New Roman" panose="02020603050405020304" pitchFamily="18" charset="0"/>
              <a:cs typeface="Times New Roman" panose="02020603050405020304" pitchFamily="18" charset="0"/>
            </a:rPr>
            <a:t>Pornography</a:t>
          </a:r>
        </a:p>
        <a:p>
          <a:r>
            <a:rPr lang="en-US" sz="1800">
              <a:latin typeface="Times New Roman" panose="02020603050405020304" pitchFamily="18" charset="0"/>
              <a:cs typeface="Times New Roman" panose="02020603050405020304" pitchFamily="18" charset="0"/>
            </a:rPr>
            <a:t>Bar/strip clubs</a:t>
          </a:r>
        </a:p>
        <a:p>
          <a:r>
            <a:rPr lang="en-US" sz="1800">
              <a:latin typeface="Times New Roman" panose="02020603050405020304" pitchFamily="18" charset="0"/>
              <a:cs typeface="Times New Roman" panose="02020603050405020304" pitchFamily="18" charset="0"/>
            </a:rPr>
            <a:t>Sexual servitude</a:t>
          </a:r>
        </a:p>
      </dgm:t>
    </dgm:pt>
    <dgm:pt modelId="{6A548C54-40DA-4B8C-8D16-B1BC13E1B361}" type="parTrans" cxnId="{73BA19B1-C1A0-40E1-BCAA-0D89078E419C}">
      <dgm:prSet/>
      <dgm:spPr/>
      <dgm:t>
        <a:bodyPr/>
        <a:lstStyle/>
        <a:p>
          <a:endParaRPr lang="en-US">
            <a:latin typeface="Times New Roman" panose="02020603050405020304" pitchFamily="18" charset="0"/>
            <a:cs typeface="Times New Roman" panose="02020603050405020304" pitchFamily="18" charset="0"/>
          </a:endParaRPr>
        </a:p>
      </dgm:t>
    </dgm:pt>
    <dgm:pt modelId="{598BC9A7-08C6-43BE-888D-6B2AEBE40470}" type="sibTrans" cxnId="{73BA19B1-C1A0-40E1-BCAA-0D89078E419C}">
      <dgm:prSet/>
      <dgm:spPr/>
      <dgm:t>
        <a:bodyPr/>
        <a:lstStyle/>
        <a:p>
          <a:endParaRPr lang="en-US">
            <a:latin typeface="Times New Roman" panose="02020603050405020304" pitchFamily="18" charset="0"/>
            <a:cs typeface="Times New Roman" panose="02020603050405020304" pitchFamily="18" charset="0"/>
          </a:endParaRPr>
        </a:p>
      </dgm:t>
    </dgm:pt>
    <dgm:pt modelId="{E2E7CECD-7D65-4846-B203-3167304AC2C7}" type="pres">
      <dgm:prSet presAssocID="{0B6FCE35-09B9-4F36-B8CC-C643FB935E6C}" presName="hierChild1" presStyleCnt="0">
        <dgm:presLayoutVars>
          <dgm:orgChart val="1"/>
          <dgm:chPref val="1"/>
          <dgm:dir/>
          <dgm:animOne val="branch"/>
          <dgm:animLvl val="lvl"/>
          <dgm:resizeHandles/>
        </dgm:presLayoutVars>
      </dgm:prSet>
      <dgm:spPr/>
    </dgm:pt>
    <dgm:pt modelId="{9FF2B8D2-622F-4813-85D8-3D31F7E36314}" type="pres">
      <dgm:prSet presAssocID="{1699899D-891F-4CE2-9FAA-5673D4580F27}" presName="hierRoot1" presStyleCnt="0">
        <dgm:presLayoutVars>
          <dgm:hierBranch val="init"/>
        </dgm:presLayoutVars>
      </dgm:prSet>
      <dgm:spPr/>
    </dgm:pt>
    <dgm:pt modelId="{729F3747-A5DB-4EA6-A1F6-61D9D566EA60}" type="pres">
      <dgm:prSet presAssocID="{1699899D-891F-4CE2-9FAA-5673D4580F27}" presName="rootComposite1" presStyleCnt="0"/>
      <dgm:spPr/>
    </dgm:pt>
    <dgm:pt modelId="{0F16DA30-B6F7-424F-A46B-2DD4723552E3}" type="pres">
      <dgm:prSet presAssocID="{1699899D-891F-4CE2-9FAA-5673D4580F27}" presName="rootText1" presStyleLbl="node0" presStyleIdx="0" presStyleCnt="1" custScaleX="452779" custScaleY="231335" custLinFactNeighborX="-30050" custLinFactNeighborY="23135">
        <dgm:presLayoutVars>
          <dgm:chPref val="3"/>
        </dgm:presLayoutVars>
      </dgm:prSet>
      <dgm:spPr/>
    </dgm:pt>
    <dgm:pt modelId="{D64AB8EC-52BB-4DBE-B7D4-61542F895608}" type="pres">
      <dgm:prSet presAssocID="{1699899D-891F-4CE2-9FAA-5673D4580F27}" presName="rootConnector1" presStyleLbl="node1" presStyleIdx="0" presStyleCnt="0"/>
      <dgm:spPr/>
    </dgm:pt>
    <dgm:pt modelId="{B65B1755-B388-4DCE-9628-78B92D375A55}" type="pres">
      <dgm:prSet presAssocID="{1699899D-891F-4CE2-9FAA-5673D4580F27}" presName="hierChild2" presStyleCnt="0"/>
      <dgm:spPr/>
    </dgm:pt>
    <dgm:pt modelId="{A57C9DED-32C6-46F6-B272-43668C9B347A}" type="pres">
      <dgm:prSet presAssocID="{5FC4FC20-4332-445A-BFBC-CE0ABD6207A1}" presName="Name37" presStyleLbl="parChTrans1D2" presStyleIdx="0" presStyleCnt="3"/>
      <dgm:spPr/>
    </dgm:pt>
    <dgm:pt modelId="{EC740CB0-04C9-453A-A4A1-D50985403A6F}" type="pres">
      <dgm:prSet presAssocID="{3E487E0A-55BF-48B5-9DD5-9926D59BCBEA}" presName="hierRoot2" presStyleCnt="0">
        <dgm:presLayoutVars>
          <dgm:hierBranch val="init"/>
        </dgm:presLayoutVars>
      </dgm:prSet>
      <dgm:spPr/>
    </dgm:pt>
    <dgm:pt modelId="{BEB8883E-BE9D-4BB0-99A4-894605D5A77E}" type="pres">
      <dgm:prSet presAssocID="{3E487E0A-55BF-48B5-9DD5-9926D59BCBEA}" presName="rootComposite" presStyleCnt="0"/>
      <dgm:spPr/>
    </dgm:pt>
    <dgm:pt modelId="{5D239B54-15B2-4527-868A-C4834E6B0143}" type="pres">
      <dgm:prSet presAssocID="{3E487E0A-55BF-48B5-9DD5-9926D59BCBEA}" presName="rootText" presStyleLbl="node2" presStyleIdx="0" presStyleCnt="3" custScaleX="264714" custScaleY="703874" custLinFactNeighborX="-15" custLinFactNeighborY="18852">
        <dgm:presLayoutVars>
          <dgm:chPref val="3"/>
        </dgm:presLayoutVars>
      </dgm:prSet>
      <dgm:spPr/>
    </dgm:pt>
    <dgm:pt modelId="{9EE1F752-2C8E-477E-95E8-26E0A19FD8EB}" type="pres">
      <dgm:prSet presAssocID="{3E487E0A-55BF-48B5-9DD5-9926D59BCBEA}" presName="rootConnector" presStyleLbl="node2" presStyleIdx="0" presStyleCnt="3"/>
      <dgm:spPr/>
    </dgm:pt>
    <dgm:pt modelId="{9660F8A5-1521-4C21-9BC4-D6921738F2FE}" type="pres">
      <dgm:prSet presAssocID="{3E487E0A-55BF-48B5-9DD5-9926D59BCBEA}" presName="hierChild4" presStyleCnt="0"/>
      <dgm:spPr/>
    </dgm:pt>
    <dgm:pt modelId="{38DD2509-99F8-4E81-9483-32F77A13FBDA}" type="pres">
      <dgm:prSet presAssocID="{3E487E0A-55BF-48B5-9DD5-9926D59BCBEA}" presName="hierChild5" presStyleCnt="0"/>
      <dgm:spPr/>
    </dgm:pt>
    <dgm:pt modelId="{170840DC-6F90-4DC0-AB49-90660B699DFC}" type="pres">
      <dgm:prSet presAssocID="{CB93B74D-A867-4328-8E5C-8EBA4B55B32D}" presName="Name37" presStyleLbl="parChTrans1D2" presStyleIdx="1" presStyleCnt="3"/>
      <dgm:spPr/>
    </dgm:pt>
    <dgm:pt modelId="{3C11BC71-E91D-4FEB-BA0B-CEB2FE981912}" type="pres">
      <dgm:prSet presAssocID="{DB632DE2-B723-4937-8E2D-5561EB3EF2AA}" presName="hierRoot2" presStyleCnt="0">
        <dgm:presLayoutVars>
          <dgm:hierBranch val="init"/>
        </dgm:presLayoutVars>
      </dgm:prSet>
      <dgm:spPr/>
    </dgm:pt>
    <dgm:pt modelId="{A948492B-510E-42DC-A437-1B31B43C263A}" type="pres">
      <dgm:prSet presAssocID="{DB632DE2-B723-4937-8E2D-5561EB3EF2AA}" presName="rootComposite" presStyleCnt="0"/>
      <dgm:spPr/>
    </dgm:pt>
    <dgm:pt modelId="{600B70F8-9AB5-42D6-9BC1-FAF7568B8194}" type="pres">
      <dgm:prSet presAssocID="{DB632DE2-B723-4937-8E2D-5561EB3EF2AA}" presName="rootText" presStyleLbl="node2" presStyleIdx="1" presStyleCnt="3" custScaleX="219744" custScaleY="583626" custLinFactNeighborX="13172" custLinFactNeighborY="51114">
        <dgm:presLayoutVars>
          <dgm:chPref val="3"/>
        </dgm:presLayoutVars>
      </dgm:prSet>
      <dgm:spPr/>
    </dgm:pt>
    <dgm:pt modelId="{5539252C-7459-41A1-A172-5D7299C50CD0}" type="pres">
      <dgm:prSet presAssocID="{DB632DE2-B723-4937-8E2D-5561EB3EF2AA}" presName="rootConnector" presStyleLbl="node2" presStyleIdx="1" presStyleCnt="3"/>
      <dgm:spPr/>
    </dgm:pt>
    <dgm:pt modelId="{0B9BB478-5EAE-46FF-AEF0-4ED664C26677}" type="pres">
      <dgm:prSet presAssocID="{DB632DE2-B723-4937-8E2D-5561EB3EF2AA}" presName="hierChild4" presStyleCnt="0"/>
      <dgm:spPr/>
    </dgm:pt>
    <dgm:pt modelId="{A524EED1-7AFF-4968-912A-002D63FF9264}" type="pres">
      <dgm:prSet presAssocID="{DB632DE2-B723-4937-8E2D-5561EB3EF2AA}" presName="hierChild5" presStyleCnt="0"/>
      <dgm:spPr/>
    </dgm:pt>
    <dgm:pt modelId="{37445592-092A-4774-9A46-EACA693356E6}" type="pres">
      <dgm:prSet presAssocID="{6A548C54-40DA-4B8C-8D16-B1BC13E1B361}" presName="Name37" presStyleLbl="parChTrans1D2" presStyleIdx="2" presStyleCnt="3"/>
      <dgm:spPr/>
    </dgm:pt>
    <dgm:pt modelId="{FE812F61-8F65-4CCD-8E34-92BD49EB5F25}" type="pres">
      <dgm:prSet presAssocID="{3BCCC513-FA7E-47BD-9939-FB39A19765F9}" presName="hierRoot2" presStyleCnt="0">
        <dgm:presLayoutVars>
          <dgm:hierBranch val="init"/>
        </dgm:presLayoutVars>
      </dgm:prSet>
      <dgm:spPr/>
    </dgm:pt>
    <dgm:pt modelId="{AA5498D7-0200-4E0F-AA8E-A7F13C3C442B}" type="pres">
      <dgm:prSet presAssocID="{3BCCC513-FA7E-47BD-9939-FB39A19765F9}" presName="rootComposite" presStyleCnt="0"/>
      <dgm:spPr/>
    </dgm:pt>
    <dgm:pt modelId="{8D8BB2EA-4286-4BFD-A1CC-10E6EA4722D5}" type="pres">
      <dgm:prSet presAssocID="{3BCCC513-FA7E-47BD-9939-FB39A19765F9}" presName="rootText" presStyleLbl="node2" presStyleIdx="2" presStyleCnt="3" custScaleX="222012" custScaleY="383466" custLinFactY="37871" custLinFactNeighborX="16325" custLinFactNeighborY="100000">
        <dgm:presLayoutVars>
          <dgm:chPref val="3"/>
        </dgm:presLayoutVars>
      </dgm:prSet>
      <dgm:spPr/>
    </dgm:pt>
    <dgm:pt modelId="{28EC2FB0-5ACA-4E3B-B850-3BADAE7070A3}" type="pres">
      <dgm:prSet presAssocID="{3BCCC513-FA7E-47BD-9939-FB39A19765F9}" presName="rootConnector" presStyleLbl="node2" presStyleIdx="2" presStyleCnt="3"/>
      <dgm:spPr/>
    </dgm:pt>
    <dgm:pt modelId="{E01AE151-8C12-474C-8E98-0EB4BC5FD733}" type="pres">
      <dgm:prSet presAssocID="{3BCCC513-FA7E-47BD-9939-FB39A19765F9}" presName="hierChild4" presStyleCnt="0"/>
      <dgm:spPr/>
    </dgm:pt>
    <dgm:pt modelId="{38F13921-8105-4302-80E7-89304BD45C02}" type="pres">
      <dgm:prSet presAssocID="{3BCCC513-FA7E-47BD-9939-FB39A19765F9}" presName="hierChild5" presStyleCnt="0"/>
      <dgm:spPr/>
    </dgm:pt>
    <dgm:pt modelId="{C3ED518B-56E5-4C43-A580-9416B6A90476}" type="pres">
      <dgm:prSet presAssocID="{1699899D-891F-4CE2-9FAA-5673D4580F27}" presName="hierChild3" presStyleCnt="0"/>
      <dgm:spPr/>
    </dgm:pt>
  </dgm:ptLst>
  <dgm:cxnLst>
    <dgm:cxn modelId="{F4432004-5A2B-4A6E-9D31-F5A84D4B9BAA}" srcId="{0B6FCE35-09B9-4F36-B8CC-C643FB935E6C}" destId="{1699899D-891F-4CE2-9FAA-5673D4580F27}" srcOrd="0" destOrd="0" parTransId="{A1C11902-B63E-4D4E-B954-B227F0BC8F20}" sibTransId="{431ADC4A-F53B-4FFE-A51D-C85CB6D4155F}"/>
    <dgm:cxn modelId="{C0EA6225-0768-4D3C-822F-B49DA30CF588}" type="presOf" srcId="{3BCCC513-FA7E-47BD-9939-FB39A19765F9}" destId="{8D8BB2EA-4286-4BFD-A1CC-10E6EA4722D5}" srcOrd="0" destOrd="0" presId="urn:microsoft.com/office/officeart/2005/8/layout/orgChart1"/>
    <dgm:cxn modelId="{31616829-FAEB-42F3-A213-0CF0261DEEC8}" type="presOf" srcId="{DB632DE2-B723-4937-8E2D-5561EB3EF2AA}" destId="{600B70F8-9AB5-42D6-9BC1-FAF7568B8194}" srcOrd="0" destOrd="0" presId="urn:microsoft.com/office/officeart/2005/8/layout/orgChart1"/>
    <dgm:cxn modelId="{75255162-0F94-4E53-900F-F3BCAB3153D6}" type="presOf" srcId="{DB632DE2-B723-4937-8E2D-5561EB3EF2AA}" destId="{5539252C-7459-41A1-A172-5D7299C50CD0}" srcOrd="1" destOrd="0" presId="urn:microsoft.com/office/officeart/2005/8/layout/orgChart1"/>
    <dgm:cxn modelId="{90A85064-0214-4068-AFE1-538E75B7B3B5}" type="presOf" srcId="{0B6FCE35-09B9-4F36-B8CC-C643FB935E6C}" destId="{E2E7CECD-7D65-4846-B203-3167304AC2C7}" srcOrd="0" destOrd="0" presId="urn:microsoft.com/office/officeart/2005/8/layout/orgChart1"/>
    <dgm:cxn modelId="{911EF567-FFD0-4BF6-B32F-6208E88D1432}" type="presOf" srcId="{3E487E0A-55BF-48B5-9DD5-9926D59BCBEA}" destId="{5D239B54-15B2-4527-868A-C4834E6B0143}" srcOrd="0" destOrd="0" presId="urn:microsoft.com/office/officeart/2005/8/layout/orgChart1"/>
    <dgm:cxn modelId="{383A1673-0C1E-483F-925E-69A719ED49EC}" type="presOf" srcId="{3E487E0A-55BF-48B5-9DD5-9926D59BCBEA}" destId="{9EE1F752-2C8E-477E-95E8-26E0A19FD8EB}" srcOrd="1" destOrd="0" presId="urn:microsoft.com/office/officeart/2005/8/layout/orgChart1"/>
    <dgm:cxn modelId="{BF779993-42FD-4920-8C07-E865BABC9DA4}" type="presOf" srcId="{3BCCC513-FA7E-47BD-9939-FB39A19765F9}" destId="{28EC2FB0-5ACA-4E3B-B850-3BADAE7070A3}" srcOrd="1" destOrd="0" presId="urn:microsoft.com/office/officeart/2005/8/layout/orgChart1"/>
    <dgm:cxn modelId="{ADB48894-2A89-47D0-AD67-77AA9A6B1A09}" type="presOf" srcId="{6A548C54-40DA-4B8C-8D16-B1BC13E1B361}" destId="{37445592-092A-4774-9A46-EACA693356E6}" srcOrd="0" destOrd="0" presId="urn:microsoft.com/office/officeart/2005/8/layout/orgChart1"/>
    <dgm:cxn modelId="{5D786599-4179-4D12-8101-120B2341FD1E}" type="presOf" srcId="{5FC4FC20-4332-445A-BFBC-CE0ABD6207A1}" destId="{A57C9DED-32C6-46F6-B272-43668C9B347A}" srcOrd="0" destOrd="0" presId="urn:microsoft.com/office/officeart/2005/8/layout/orgChart1"/>
    <dgm:cxn modelId="{86CFE89F-9813-409B-B44E-B8BFFA8AA1E9}" srcId="{1699899D-891F-4CE2-9FAA-5673D4580F27}" destId="{3E487E0A-55BF-48B5-9DD5-9926D59BCBEA}" srcOrd="0" destOrd="0" parTransId="{5FC4FC20-4332-445A-BFBC-CE0ABD6207A1}" sibTransId="{1917D3BE-6EDF-40D2-A0FB-AF8B876674C9}"/>
    <dgm:cxn modelId="{73BA19B1-C1A0-40E1-BCAA-0D89078E419C}" srcId="{1699899D-891F-4CE2-9FAA-5673D4580F27}" destId="{3BCCC513-FA7E-47BD-9939-FB39A19765F9}" srcOrd="2" destOrd="0" parTransId="{6A548C54-40DA-4B8C-8D16-B1BC13E1B361}" sibTransId="{598BC9A7-08C6-43BE-888D-6B2AEBE40470}"/>
    <dgm:cxn modelId="{C98890C0-13B7-4AC1-95DE-1BFA4A6CEB16}" type="presOf" srcId="{1699899D-891F-4CE2-9FAA-5673D4580F27}" destId="{0F16DA30-B6F7-424F-A46B-2DD4723552E3}" srcOrd="0" destOrd="0" presId="urn:microsoft.com/office/officeart/2005/8/layout/orgChart1"/>
    <dgm:cxn modelId="{A41B3CCC-24C2-4C0B-8ED7-ADD471E6C9C2}" type="presOf" srcId="{CB93B74D-A867-4328-8E5C-8EBA4B55B32D}" destId="{170840DC-6F90-4DC0-AB49-90660B699DFC}" srcOrd="0" destOrd="0" presId="urn:microsoft.com/office/officeart/2005/8/layout/orgChart1"/>
    <dgm:cxn modelId="{71671BD7-B4B1-42C6-ADF8-6C8A1DB8B903}" srcId="{1699899D-891F-4CE2-9FAA-5673D4580F27}" destId="{DB632DE2-B723-4937-8E2D-5561EB3EF2AA}" srcOrd="1" destOrd="0" parTransId="{CB93B74D-A867-4328-8E5C-8EBA4B55B32D}" sibTransId="{5FB48C8A-0DA2-4155-8FE9-0F1F222B63E2}"/>
    <dgm:cxn modelId="{ECE383EB-C2D1-4307-A4D4-2D0F56E5E193}" type="presOf" srcId="{1699899D-891F-4CE2-9FAA-5673D4580F27}" destId="{D64AB8EC-52BB-4DBE-B7D4-61542F895608}" srcOrd="1" destOrd="0" presId="urn:microsoft.com/office/officeart/2005/8/layout/orgChart1"/>
    <dgm:cxn modelId="{952C53B0-0074-4AF8-8775-A7DA73AA5BF0}" type="presParOf" srcId="{E2E7CECD-7D65-4846-B203-3167304AC2C7}" destId="{9FF2B8D2-622F-4813-85D8-3D31F7E36314}" srcOrd="0" destOrd="0" presId="urn:microsoft.com/office/officeart/2005/8/layout/orgChart1"/>
    <dgm:cxn modelId="{F0E0715B-4C5D-4F16-BC81-4D1E1171779D}" type="presParOf" srcId="{9FF2B8D2-622F-4813-85D8-3D31F7E36314}" destId="{729F3747-A5DB-4EA6-A1F6-61D9D566EA60}" srcOrd="0" destOrd="0" presId="urn:microsoft.com/office/officeart/2005/8/layout/orgChart1"/>
    <dgm:cxn modelId="{4F768353-FD4F-401C-860E-2916635D8755}" type="presParOf" srcId="{729F3747-A5DB-4EA6-A1F6-61D9D566EA60}" destId="{0F16DA30-B6F7-424F-A46B-2DD4723552E3}" srcOrd="0" destOrd="0" presId="urn:microsoft.com/office/officeart/2005/8/layout/orgChart1"/>
    <dgm:cxn modelId="{D66640C7-4160-4C24-A709-28B2103228CD}" type="presParOf" srcId="{729F3747-A5DB-4EA6-A1F6-61D9D566EA60}" destId="{D64AB8EC-52BB-4DBE-B7D4-61542F895608}" srcOrd="1" destOrd="0" presId="urn:microsoft.com/office/officeart/2005/8/layout/orgChart1"/>
    <dgm:cxn modelId="{8B6C5F10-8F02-4995-A8F0-278E4C770D9C}" type="presParOf" srcId="{9FF2B8D2-622F-4813-85D8-3D31F7E36314}" destId="{B65B1755-B388-4DCE-9628-78B92D375A55}" srcOrd="1" destOrd="0" presId="urn:microsoft.com/office/officeart/2005/8/layout/orgChart1"/>
    <dgm:cxn modelId="{5B8FF0A8-1BE5-401B-9767-92FC29682726}" type="presParOf" srcId="{B65B1755-B388-4DCE-9628-78B92D375A55}" destId="{A57C9DED-32C6-46F6-B272-43668C9B347A}" srcOrd="0" destOrd="0" presId="urn:microsoft.com/office/officeart/2005/8/layout/orgChart1"/>
    <dgm:cxn modelId="{65CBC809-1A7B-4BBE-90F1-C7C75405A2A5}" type="presParOf" srcId="{B65B1755-B388-4DCE-9628-78B92D375A55}" destId="{EC740CB0-04C9-453A-A4A1-D50985403A6F}" srcOrd="1" destOrd="0" presId="urn:microsoft.com/office/officeart/2005/8/layout/orgChart1"/>
    <dgm:cxn modelId="{C06AD879-6FB0-493C-9BAD-E060F543832C}" type="presParOf" srcId="{EC740CB0-04C9-453A-A4A1-D50985403A6F}" destId="{BEB8883E-BE9D-4BB0-99A4-894605D5A77E}" srcOrd="0" destOrd="0" presId="urn:microsoft.com/office/officeart/2005/8/layout/orgChart1"/>
    <dgm:cxn modelId="{218F67E2-B391-47EA-A419-CE38B04E5953}" type="presParOf" srcId="{BEB8883E-BE9D-4BB0-99A4-894605D5A77E}" destId="{5D239B54-15B2-4527-868A-C4834E6B0143}" srcOrd="0" destOrd="0" presId="urn:microsoft.com/office/officeart/2005/8/layout/orgChart1"/>
    <dgm:cxn modelId="{29C7F1C8-1502-40A7-B282-C9A7214741CA}" type="presParOf" srcId="{BEB8883E-BE9D-4BB0-99A4-894605D5A77E}" destId="{9EE1F752-2C8E-477E-95E8-26E0A19FD8EB}" srcOrd="1" destOrd="0" presId="urn:microsoft.com/office/officeart/2005/8/layout/orgChart1"/>
    <dgm:cxn modelId="{982F6D1C-8DD9-44DE-A554-B3808B834CAD}" type="presParOf" srcId="{EC740CB0-04C9-453A-A4A1-D50985403A6F}" destId="{9660F8A5-1521-4C21-9BC4-D6921738F2FE}" srcOrd="1" destOrd="0" presId="urn:microsoft.com/office/officeart/2005/8/layout/orgChart1"/>
    <dgm:cxn modelId="{7D3FC073-6012-4D9D-87E4-51E0690E75E8}" type="presParOf" srcId="{EC740CB0-04C9-453A-A4A1-D50985403A6F}" destId="{38DD2509-99F8-4E81-9483-32F77A13FBDA}" srcOrd="2" destOrd="0" presId="urn:microsoft.com/office/officeart/2005/8/layout/orgChart1"/>
    <dgm:cxn modelId="{D9887A0D-B161-4F3F-8561-4679517DD4EB}" type="presParOf" srcId="{B65B1755-B388-4DCE-9628-78B92D375A55}" destId="{170840DC-6F90-4DC0-AB49-90660B699DFC}" srcOrd="2" destOrd="0" presId="urn:microsoft.com/office/officeart/2005/8/layout/orgChart1"/>
    <dgm:cxn modelId="{56B67DF5-B1DC-42E0-9601-C13799D4F7B7}" type="presParOf" srcId="{B65B1755-B388-4DCE-9628-78B92D375A55}" destId="{3C11BC71-E91D-4FEB-BA0B-CEB2FE981912}" srcOrd="3" destOrd="0" presId="urn:microsoft.com/office/officeart/2005/8/layout/orgChart1"/>
    <dgm:cxn modelId="{E479FF18-A5F9-4784-A99D-7351E6580366}" type="presParOf" srcId="{3C11BC71-E91D-4FEB-BA0B-CEB2FE981912}" destId="{A948492B-510E-42DC-A437-1B31B43C263A}" srcOrd="0" destOrd="0" presId="urn:microsoft.com/office/officeart/2005/8/layout/orgChart1"/>
    <dgm:cxn modelId="{6889EA34-8BF5-46D5-B76F-9EE3A88FF9B4}" type="presParOf" srcId="{A948492B-510E-42DC-A437-1B31B43C263A}" destId="{600B70F8-9AB5-42D6-9BC1-FAF7568B8194}" srcOrd="0" destOrd="0" presId="urn:microsoft.com/office/officeart/2005/8/layout/orgChart1"/>
    <dgm:cxn modelId="{781863D1-2AF8-4098-BEFA-9A160BD23EAD}" type="presParOf" srcId="{A948492B-510E-42DC-A437-1B31B43C263A}" destId="{5539252C-7459-41A1-A172-5D7299C50CD0}" srcOrd="1" destOrd="0" presId="urn:microsoft.com/office/officeart/2005/8/layout/orgChart1"/>
    <dgm:cxn modelId="{FA1F6A23-B7C4-4212-8F99-02B317F26FB2}" type="presParOf" srcId="{3C11BC71-E91D-4FEB-BA0B-CEB2FE981912}" destId="{0B9BB478-5EAE-46FF-AEF0-4ED664C26677}" srcOrd="1" destOrd="0" presId="urn:microsoft.com/office/officeart/2005/8/layout/orgChart1"/>
    <dgm:cxn modelId="{2A3A2157-380C-449E-B72E-EBF223A8D4E9}" type="presParOf" srcId="{3C11BC71-E91D-4FEB-BA0B-CEB2FE981912}" destId="{A524EED1-7AFF-4968-912A-002D63FF9264}" srcOrd="2" destOrd="0" presId="urn:microsoft.com/office/officeart/2005/8/layout/orgChart1"/>
    <dgm:cxn modelId="{24AC99DF-313D-475E-9F60-72FCA09FA9CD}" type="presParOf" srcId="{B65B1755-B388-4DCE-9628-78B92D375A55}" destId="{37445592-092A-4774-9A46-EACA693356E6}" srcOrd="4" destOrd="0" presId="urn:microsoft.com/office/officeart/2005/8/layout/orgChart1"/>
    <dgm:cxn modelId="{7B71D4A6-A9B9-4518-9211-836E8CE518DB}" type="presParOf" srcId="{B65B1755-B388-4DCE-9628-78B92D375A55}" destId="{FE812F61-8F65-4CCD-8E34-92BD49EB5F25}" srcOrd="5" destOrd="0" presId="urn:microsoft.com/office/officeart/2005/8/layout/orgChart1"/>
    <dgm:cxn modelId="{1650FE78-EB1D-4B60-998D-15C9A8BAC36B}" type="presParOf" srcId="{FE812F61-8F65-4CCD-8E34-92BD49EB5F25}" destId="{AA5498D7-0200-4E0F-AA8E-A7F13C3C442B}" srcOrd="0" destOrd="0" presId="urn:microsoft.com/office/officeart/2005/8/layout/orgChart1"/>
    <dgm:cxn modelId="{1FEC9809-0C1A-4B3D-AA91-46FDDF4C93E5}" type="presParOf" srcId="{AA5498D7-0200-4E0F-AA8E-A7F13C3C442B}" destId="{8D8BB2EA-4286-4BFD-A1CC-10E6EA4722D5}" srcOrd="0" destOrd="0" presId="urn:microsoft.com/office/officeart/2005/8/layout/orgChart1"/>
    <dgm:cxn modelId="{93FC69AC-FF95-4723-892A-AFDC36D38E58}" type="presParOf" srcId="{AA5498D7-0200-4E0F-AA8E-A7F13C3C442B}" destId="{28EC2FB0-5ACA-4E3B-B850-3BADAE7070A3}" srcOrd="1" destOrd="0" presId="urn:microsoft.com/office/officeart/2005/8/layout/orgChart1"/>
    <dgm:cxn modelId="{297120C0-F890-4CFD-8B6E-1F177E803068}" type="presParOf" srcId="{FE812F61-8F65-4CCD-8E34-92BD49EB5F25}" destId="{E01AE151-8C12-474C-8E98-0EB4BC5FD733}" srcOrd="1" destOrd="0" presId="urn:microsoft.com/office/officeart/2005/8/layout/orgChart1"/>
    <dgm:cxn modelId="{48730A46-8B54-425E-B2B0-36CC651216AB}" type="presParOf" srcId="{FE812F61-8F65-4CCD-8E34-92BD49EB5F25}" destId="{38F13921-8105-4302-80E7-89304BD45C02}" srcOrd="2" destOrd="0" presId="urn:microsoft.com/office/officeart/2005/8/layout/orgChart1"/>
    <dgm:cxn modelId="{8A3073A0-5882-4BBA-918B-6A3E505B2816}" type="presParOf" srcId="{9FF2B8D2-622F-4813-85D8-3D31F7E36314}" destId="{C3ED518B-56E5-4C43-A580-9416B6A9047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0DED60-98C0-4E06-8393-5DECA1E3E02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239FB60-61F2-4403-B643-087DDE58CD49}">
      <dgm:prSet phldrT="[Text]" custT="1"/>
      <dgm:spPr/>
      <dgm:t>
        <a:bodyPr/>
        <a:lstStyle/>
        <a:p>
          <a:r>
            <a:rPr lang="en-US" sz="2000" b="1" i="1">
              <a:latin typeface="Times New Roman" pitchFamily="18" charset="0"/>
              <a:cs typeface="Times New Roman" pitchFamily="18" charset="0"/>
            </a:rPr>
            <a:t>APPREARANCE</a:t>
          </a:r>
        </a:p>
      </dgm:t>
    </dgm:pt>
    <dgm:pt modelId="{0BEC0CDE-37E5-43E3-9941-4C967285BDB2}" type="parTrans" cxnId="{EFF2B6AB-77E4-4072-A1B6-DD844C74FECB}">
      <dgm:prSet/>
      <dgm:spPr/>
      <dgm:t>
        <a:bodyPr/>
        <a:lstStyle/>
        <a:p>
          <a:endParaRPr lang="en-US"/>
        </a:p>
      </dgm:t>
    </dgm:pt>
    <dgm:pt modelId="{4097B6DB-6026-4985-9C6F-71C4B1AF9DD6}" type="sibTrans" cxnId="{EFF2B6AB-77E4-4072-A1B6-DD844C74FECB}">
      <dgm:prSet/>
      <dgm:spPr/>
      <dgm:t>
        <a:bodyPr/>
        <a:lstStyle/>
        <a:p>
          <a:endParaRPr lang="en-US"/>
        </a:p>
      </dgm:t>
    </dgm:pt>
    <dgm:pt modelId="{BEB3EC0B-8709-4359-9413-014FDF00DFCA}">
      <dgm:prSet phldrT="[Text]" custT="1"/>
      <dgm:spPr/>
      <dgm:t>
        <a:bodyPr/>
        <a:lstStyle/>
        <a:p>
          <a:r>
            <a:rPr lang="en-US" sz="1600">
              <a:solidFill>
                <a:schemeClr val="accent6">
                  <a:lumMod val="75000"/>
                </a:schemeClr>
              </a:solidFill>
              <a:latin typeface="Times New Roman" pitchFamily="18" charset="0"/>
              <a:cs typeface="Times New Roman" pitchFamily="18" charset="0"/>
            </a:rPr>
            <a:t>Inappropriate dress-</a:t>
          </a:r>
        </a:p>
        <a:p>
          <a:r>
            <a:rPr lang="en-US" sz="1600">
              <a:solidFill>
                <a:schemeClr val="accent6">
                  <a:lumMod val="75000"/>
                </a:schemeClr>
              </a:solidFill>
              <a:latin typeface="Times New Roman" pitchFamily="18" charset="0"/>
              <a:cs typeface="Times New Roman" pitchFamily="18" charset="0"/>
            </a:rPr>
            <a:t>Weather, location, age</a:t>
          </a:r>
        </a:p>
      </dgm:t>
    </dgm:pt>
    <dgm:pt modelId="{11A4D988-46C3-4988-B024-99CDCDA62D69}" type="parTrans" cxnId="{53374D18-C277-476F-A863-48A5123D68F4}">
      <dgm:prSet/>
      <dgm:spPr/>
      <dgm:t>
        <a:bodyPr/>
        <a:lstStyle/>
        <a:p>
          <a:endParaRPr lang="en-US"/>
        </a:p>
      </dgm:t>
    </dgm:pt>
    <dgm:pt modelId="{462C0144-A22C-4958-B1C6-5F0FFC87DE49}" type="sibTrans" cxnId="{53374D18-C277-476F-A863-48A5123D68F4}">
      <dgm:prSet/>
      <dgm:spPr/>
      <dgm:t>
        <a:bodyPr/>
        <a:lstStyle/>
        <a:p>
          <a:endParaRPr lang="en-US"/>
        </a:p>
      </dgm:t>
    </dgm:pt>
    <dgm:pt modelId="{DA92D6F7-5069-4EE1-B428-E85E001AEF60}">
      <dgm:prSet phldrT="[Text]" custT="1"/>
      <dgm:spPr/>
      <dgm:t>
        <a:bodyPr/>
        <a:lstStyle/>
        <a:p>
          <a:r>
            <a:rPr lang="en-US" sz="1600">
              <a:solidFill>
                <a:schemeClr val="accent6">
                  <a:lumMod val="75000"/>
                </a:schemeClr>
              </a:solidFill>
              <a:latin typeface="Times New Roman" pitchFamily="18" charset="0"/>
              <a:cs typeface="Times New Roman" pitchFamily="18" charset="0"/>
            </a:rPr>
            <a:t>Branding or tattoos</a:t>
          </a:r>
        </a:p>
      </dgm:t>
    </dgm:pt>
    <dgm:pt modelId="{18866DB8-DD34-43D5-8405-AC5B739A4B7F}" type="parTrans" cxnId="{D3AAB6BC-9792-43B6-A143-EE77419A5A12}">
      <dgm:prSet/>
      <dgm:spPr/>
      <dgm:t>
        <a:bodyPr/>
        <a:lstStyle/>
        <a:p>
          <a:endParaRPr lang="en-US"/>
        </a:p>
      </dgm:t>
    </dgm:pt>
    <dgm:pt modelId="{7928BC89-3756-425D-A65B-5B5F911B1710}" type="sibTrans" cxnId="{D3AAB6BC-9792-43B6-A143-EE77419A5A12}">
      <dgm:prSet/>
      <dgm:spPr/>
      <dgm:t>
        <a:bodyPr/>
        <a:lstStyle/>
        <a:p>
          <a:endParaRPr lang="en-US"/>
        </a:p>
      </dgm:t>
    </dgm:pt>
    <dgm:pt modelId="{0C61C70A-66EB-4D30-807F-50E493D77177}">
      <dgm:prSet phldrT="[Text]" phldr="1"/>
      <dgm:spPr/>
      <dgm:t>
        <a:bodyPr/>
        <a:lstStyle/>
        <a:p>
          <a:endParaRPr lang="en-US"/>
        </a:p>
      </dgm:t>
    </dgm:pt>
    <dgm:pt modelId="{DAD270FB-162B-47AF-B5AD-1C70F6F9FFE0}" type="parTrans" cxnId="{BB39BA5B-C13B-4F8D-8CA6-54F8B663701A}">
      <dgm:prSet/>
      <dgm:spPr/>
      <dgm:t>
        <a:bodyPr/>
        <a:lstStyle/>
        <a:p>
          <a:endParaRPr lang="en-US"/>
        </a:p>
      </dgm:t>
    </dgm:pt>
    <dgm:pt modelId="{2AF5C441-6F56-484A-97C4-D6F2924E9358}" type="sibTrans" cxnId="{BB39BA5B-C13B-4F8D-8CA6-54F8B663701A}">
      <dgm:prSet/>
      <dgm:spPr/>
      <dgm:t>
        <a:bodyPr/>
        <a:lstStyle/>
        <a:p>
          <a:endParaRPr lang="en-US"/>
        </a:p>
      </dgm:t>
    </dgm:pt>
    <dgm:pt modelId="{2F7974AC-A16F-4303-87D6-21EA8BB30E43}">
      <dgm:prSet phldrT="[Text]" custT="1"/>
      <dgm:spPr/>
      <dgm:t>
        <a:bodyPr/>
        <a:lstStyle/>
        <a:p>
          <a:r>
            <a:rPr lang="en-US" sz="1600">
              <a:solidFill>
                <a:schemeClr val="accent6">
                  <a:lumMod val="75000"/>
                </a:schemeClr>
              </a:solidFill>
              <a:latin typeface="Times New Roman" pitchFamily="18" charset="0"/>
              <a:cs typeface="Times New Roman" pitchFamily="18" charset="0"/>
            </a:rPr>
            <a:t>New hairstyle, professional manicure, clothes, shoes, electronics</a:t>
          </a:r>
        </a:p>
      </dgm:t>
    </dgm:pt>
    <dgm:pt modelId="{69C72A40-C8B8-48D1-ADB4-96C9BE8B81F2}" type="parTrans" cxnId="{91136199-DD99-4CFD-B1E8-670FC3BD45AE}">
      <dgm:prSet/>
      <dgm:spPr/>
      <dgm:t>
        <a:bodyPr/>
        <a:lstStyle/>
        <a:p>
          <a:endParaRPr lang="en-US"/>
        </a:p>
      </dgm:t>
    </dgm:pt>
    <dgm:pt modelId="{39661CD7-39A7-41BF-9FEA-BE3B59C53237}" type="sibTrans" cxnId="{91136199-DD99-4CFD-B1E8-670FC3BD45AE}">
      <dgm:prSet/>
      <dgm:spPr/>
      <dgm:t>
        <a:bodyPr/>
        <a:lstStyle/>
        <a:p>
          <a:endParaRPr lang="en-US"/>
        </a:p>
      </dgm:t>
    </dgm:pt>
    <dgm:pt modelId="{A9FFB463-0A73-4949-8AD7-CBBEF32051B3}">
      <dgm:prSet phldrT="[Text]" custT="1"/>
      <dgm:spPr/>
      <dgm:t>
        <a:bodyPr/>
        <a:lstStyle/>
        <a:p>
          <a:r>
            <a:rPr lang="en-US" sz="1600">
              <a:solidFill>
                <a:schemeClr val="accent6">
                  <a:lumMod val="75000"/>
                </a:schemeClr>
              </a:solidFill>
              <a:latin typeface="Times New Roman" pitchFamily="18" charset="0"/>
              <a:cs typeface="Times New Roman" pitchFamily="18" charset="0"/>
            </a:rPr>
            <a:t>Large amount of cash, prepaid credit cards, hotel keys, receipts, cellphones</a:t>
          </a:r>
        </a:p>
      </dgm:t>
    </dgm:pt>
    <dgm:pt modelId="{8966EAEA-BD0B-4994-A303-06C3D516255C}" type="parTrans" cxnId="{77F7DB08-E832-4703-AA12-83BFF9E97997}">
      <dgm:prSet/>
      <dgm:spPr/>
      <dgm:t>
        <a:bodyPr/>
        <a:lstStyle/>
        <a:p>
          <a:endParaRPr lang="en-US"/>
        </a:p>
      </dgm:t>
    </dgm:pt>
    <dgm:pt modelId="{CC9DBCEA-AC59-4267-B645-81DA06921CEE}" type="sibTrans" cxnId="{77F7DB08-E832-4703-AA12-83BFF9E97997}">
      <dgm:prSet/>
      <dgm:spPr/>
      <dgm:t>
        <a:bodyPr/>
        <a:lstStyle/>
        <a:p>
          <a:endParaRPr lang="en-US"/>
        </a:p>
      </dgm:t>
    </dgm:pt>
    <dgm:pt modelId="{BF6D59A3-05C4-42E8-9D88-153311ADF526}">
      <dgm:prSet phldrT="[Text]" phldr="1"/>
      <dgm:spPr/>
      <dgm:t>
        <a:bodyPr/>
        <a:lstStyle/>
        <a:p>
          <a:endParaRPr lang="en-US"/>
        </a:p>
      </dgm:t>
    </dgm:pt>
    <dgm:pt modelId="{AFF7F57B-2F63-45E2-BEF5-2A26EF44694B}" type="parTrans" cxnId="{A0133C06-F6B6-4422-AE8E-C9181A496D8A}">
      <dgm:prSet/>
      <dgm:spPr/>
      <dgm:t>
        <a:bodyPr/>
        <a:lstStyle/>
        <a:p>
          <a:endParaRPr lang="en-US"/>
        </a:p>
      </dgm:t>
    </dgm:pt>
    <dgm:pt modelId="{4CFE7DE8-AF1B-431A-932C-6B1E1D786D7D}" type="sibTrans" cxnId="{A0133C06-F6B6-4422-AE8E-C9181A496D8A}">
      <dgm:prSet/>
      <dgm:spPr/>
      <dgm:t>
        <a:bodyPr/>
        <a:lstStyle/>
        <a:p>
          <a:endParaRPr lang="en-US"/>
        </a:p>
      </dgm:t>
    </dgm:pt>
    <dgm:pt modelId="{3EFE490F-4FE2-47DE-BA40-BE5B18769CAB}">
      <dgm:prSet phldrT="[Text]" custT="1"/>
      <dgm:spPr/>
      <dgm:t>
        <a:bodyPr/>
        <a:lstStyle/>
        <a:p>
          <a:r>
            <a:rPr lang="en-US" sz="1600">
              <a:solidFill>
                <a:schemeClr val="accent6">
                  <a:lumMod val="75000"/>
                </a:schemeClr>
              </a:solidFill>
              <a:latin typeface="Times New Roman" pitchFamily="18" charset="0"/>
              <a:cs typeface="Times New Roman" pitchFamily="18" charset="0"/>
            </a:rPr>
            <a:t>Presence of overly controlling person</a:t>
          </a:r>
        </a:p>
      </dgm:t>
    </dgm:pt>
    <dgm:pt modelId="{4997D1AC-4E27-4B35-98AE-FBF54957FE4F}" type="parTrans" cxnId="{A12B3889-DA65-4402-82F3-6E82DD34BBDC}">
      <dgm:prSet/>
      <dgm:spPr/>
      <dgm:t>
        <a:bodyPr/>
        <a:lstStyle/>
        <a:p>
          <a:endParaRPr lang="en-US"/>
        </a:p>
      </dgm:t>
    </dgm:pt>
    <dgm:pt modelId="{57206038-5096-46C7-89C2-603193E8ED2B}" type="sibTrans" cxnId="{A12B3889-DA65-4402-82F3-6E82DD34BBDC}">
      <dgm:prSet/>
      <dgm:spPr/>
      <dgm:t>
        <a:bodyPr/>
        <a:lstStyle/>
        <a:p>
          <a:endParaRPr lang="en-US"/>
        </a:p>
      </dgm:t>
    </dgm:pt>
    <dgm:pt modelId="{3A1E458C-9D9F-4586-A985-B8FAAA88F9C7}">
      <dgm:prSet phldrT="[Text]" custT="1"/>
      <dgm:spPr/>
      <dgm:t>
        <a:bodyPr/>
        <a:lstStyle/>
        <a:p>
          <a:r>
            <a:rPr lang="en-US" sz="1600">
              <a:solidFill>
                <a:schemeClr val="accent6">
                  <a:lumMod val="75000"/>
                </a:schemeClr>
              </a:solidFill>
              <a:latin typeface="Times New Roman" pitchFamily="18" charset="0"/>
              <a:cs typeface="Times New Roman" pitchFamily="18" charset="0"/>
            </a:rPr>
            <a:t>Seeking approval before answering questions</a:t>
          </a:r>
        </a:p>
      </dgm:t>
    </dgm:pt>
    <dgm:pt modelId="{F3374FD8-33D9-430C-B862-28D651CC997D}" type="parTrans" cxnId="{36C6A7BB-A98C-48CB-B5A8-3A2E4382045B}">
      <dgm:prSet/>
      <dgm:spPr/>
      <dgm:t>
        <a:bodyPr/>
        <a:lstStyle/>
        <a:p>
          <a:endParaRPr lang="en-US"/>
        </a:p>
      </dgm:t>
    </dgm:pt>
    <dgm:pt modelId="{B74277BF-F121-4142-A942-25C649BC5297}" type="sibTrans" cxnId="{36C6A7BB-A98C-48CB-B5A8-3A2E4382045B}">
      <dgm:prSet/>
      <dgm:spPr/>
      <dgm:t>
        <a:bodyPr/>
        <a:lstStyle/>
        <a:p>
          <a:endParaRPr lang="en-US"/>
        </a:p>
      </dgm:t>
    </dgm:pt>
    <dgm:pt modelId="{5805F0B6-5D30-421C-A5BF-E8397AD654D2}" type="pres">
      <dgm:prSet presAssocID="{080DED60-98C0-4E06-8393-5DECA1E3E02E}" presName="Name0" presStyleCnt="0">
        <dgm:presLayoutVars>
          <dgm:dir/>
          <dgm:animLvl val="lvl"/>
          <dgm:resizeHandles val="exact"/>
        </dgm:presLayoutVars>
      </dgm:prSet>
      <dgm:spPr/>
    </dgm:pt>
    <dgm:pt modelId="{B3CAF99B-4C97-4268-A696-D43619A27F91}" type="pres">
      <dgm:prSet presAssocID="{BF6D59A3-05C4-42E8-9D88-153311ADF526}" presName="boxAndChildren" presStyleCnt="0"/>
      <dgm:spPr/>
    </dgm:pt>
    <dgm:pt modelId="{5E06434A-4F25-4F74-A525-DAE7FF82E289}" type="pres">
      <dgm:prSet presAssocID="{BF6D59A3-05C4-42E8-9D88-153311ADF526}" presName="parentTextBox" presStyleLbl="node1" presStyleIdx="0" presStyleCnt="3"/>
      <dgm:spPr/>
    </dgm:pt>
    <dgm:pt modelId="{42037523-DA7D-4FAE-BB42-4CC24C27C1D1}" type="pres">
      <dgm:prSet presAssocID="{BF6D59A3-05C4-42E8-9D88-153311ADF526}" presName="entireBox" presStyleLbl="node1" presStyleIdx="0" presStyleCnt="3" custLinFactNeighborX="1435" custLinFactNeighborY="72"/>
      <dgm:spPr/>
    </dgm:pt>
    <dgm:pt modelId="{5757D832-C25A-4E6A-BBA5-470826CC7EB8}" type="pres">
      <dgm:prSet presAssocID="{BF6D59A3-05C4-42E8-9D88-153311ADF526}" presName="descendantBox" presStyleCnt="0"/>
      <dgm:spPr/>
    </dgm:pt>
    <dgm:pt modelId="{0C8A9567-F809-458C-8D55-DFB9C550BF12}" type="pres">
      <dgm:prSet presAssocID="{3EFE490F-4FE2-47DE-BA40-BE5B18769CAB}" presName="childTextBox" presStyleLbl="fgAccFollowNode1" presStyleIdx="0" presStyleCnt="6" custLinFactNeighborY="4504">
        <dgm:presLayoutVars>
          <dgm:bulletEnabled val="1"/>
        </dgm:presLayoutVars>
      </dgm:prSet>
      <dgm:spPr/>
    </dgm:pt>
    <dgm:pt modelId="{1FC488DF-DCDF-4F07-87B6-82579CE79A59}" type="pres">
      <dgm:prSet presAssocID="{3A1E458C-9D9F-4586-A985-B8FAAA88F9C7}" presName="childTextBox" presStyleLbl="fgAccFollowNode1" presStyleIdx="1" presStyleCnt="6" custLinFactNeighborX="0" custLinFactNeighborY="4504">
        <dgm:presLayoutVars>
          <dgm:bulletEnabled val="1"/>
        </dgm:presLayoutVars>
      </dgm:prSet>
      <dgm:spPr/>
    </dgm:pt>
    <dgm:pt modelId="{8CDA7F51-6436-4E16-95E9-C2C052012D8D}" type="pres">
      <dgm:prSet presAssocID="{2AF5C441-6F56-484A-97C4-D6F2924E9358}" presName="sp" presStyleCnt="0"/>
      <dgm:spPr/>
    </dgm:pt>
    <dgm:pt modelId="{447BD413-14BB-498C-9F44-64BE07ED8B2E}" type="pres">
      <dgm:prSet presAssocID="{0C61C70A-66EB-4D30-807F-50E493D77177}" presName="arrowAndChildren" presStyleCnt="0"/>
      <dgm:spPr/>
    </dgm:pt>
    <dgm:pt modelId="{F81F9577-835A-4412-9242-1376072DE32E}" type="pres">
      <dgm:prSet presAssocID="{0C61C70A-66EB-4D30-807F-50E493D77177}" presName="parentTextArrow" presStyleLbl="node1" presStyleIdx="0" presStyleCnt="3"/>
      <dgm:spPr/>
    </dgm:pt>
    <dgm:pt modelId="{085731C0-DE38-433A-8667-A47B50C71050}" type="pres">
      <dgm:prSet presAssocID="{0C61C70A-66EB-4D30-807F-50E493D77177}" presName="arrow" presStyleLbl="node1" presStyleIdx="1" presStyleCnt="3"/>
      <dgm:spPr/>
    </dgm:pt>
    <dgm:pt modelId="{C8CC728D-FF64-4FD2-98F0-C5F6D4882749}" type="pres">
      <dgm:prSet presAssocID="{0C61C70A-66EB-4D30-807F-50E493D77177}" presName="descendantArrow" presStyleCnt="0"/>
      <dgm:spPr/>
    </dgm:pt>
    <dgm:pt modelId="{1D19A6BF-716B-4B13-8E40-5E8435719F25}" type="pres">
      <dgm:prSet presAssocID="{2F7974AC-A16F-4303-87D6-21EA8BB30E43}" presName="childTextArrow" presStyleLbl="fgAccFollowNode1" presStyleIdx="2" presStyleCnt="6">
        <dgm:presLayoutVars>
          <dgm:bulletEnabled val="1"/>
        </dgm:presLayoutVars>
      </dgm:prSet>
      <dgm:spPr/>
    </dgm:pt>
    <dgm:pt modelId="{A744DE09-81FD-4736-B2DD-5FB02DD807AE}" type="pres">
      <dgm:prSet presAssocID="{A9FFB463-0A73-4949-8AD7-CBBEF32051B3}" presName="childTextArrow" presStyleLbl="fgAccFollowNode1" presStyleIdx="3" presStyleCnt="6">
        <dgm:presLayoutVars>
          <dgm:bulletEnabled val="1"/>
        </dgm:presLayoutVars>
      </dgm:prSet>
      <dgm:spPr/>
    </dgm:pt>
    <dgm:pt modelId="{33CC6C59-074F-49CC-9BB5-38AC35F2CEE2}" type="pres">
      <dgm:prSet presAssocID="{4097B6DB-6026-4985-9C6F-71C4B1AF9DD6}" presName="sp" presStyleCnt="0"/>
      <dgm:spPr/>
    </dgm:pt>
    <dgm:pt modelId="{6DF06E1B-F2EC-4605-9DD7-61DDA3CE6FCF}" type="pres">
      <dgm:prSet presAssocID="{0239FB60-61F2-4403-B643-087DDE58CD49}" presName="arrowAndChildren" presStyleCnt="0"/>
      <dgm:spPr/>
    </dgm:pt>
    <dgm:pt modelId="{2AA23421-4C7C-42DE-8F0C-18AD72B55369}" type="pres">
      <dgm:prSet presAssocID="{0239FB60-61F2-4403-B643-087DDE58CD49}" presName="parentTextArrow" presStyleLbl="node1" presStyleIdx="1" presStyleCnt="3"/>
      <dgm:spPr/>
    </dgm:pt>
    <dgm:pt modelId="{86A30BF2-7EF1-4D3F-891F-8A70C60B1963}" type="pres">
      <dgm:prSet presAssocID="{0239FB60-61F2-4403-B643-087DDE58CD49}" presName="arrow" presStyleLbl="node1" presStyleIdx="2" presStyleCnt="3"/>
      <dgm:spPr/>
    </dgm:pt>
    <dgm:pt modelId="{0F7F8C64-D0E5-4DDD-AAA6-4871E714C352}" type="pres">
      <dgm:prSet presAssocID="{0239FB60-61F2-4403-B643-087DDE58CD49}" presName="descendantArrow" presStyleCnt="0"/>
      <dgm:spPr/>
    </dgm:pt>
    <dgm:pt modelId="{26D4FC47-916E-42BB-A74E-67CFFDB5B761}" type="pres">
      <dgm:prSet presAssocID="{BEB3EC0B-8709-4359-9413-014FDF00DFCA}" presName="childTextArrow" presStyleLbl="fgAccFollowNode1" presStyleIdx="4" presStyleCnt="6">
        <dgm:presLayoutVars>
          <dgm:bulletEnabled val="1"/>
        </dgm:presLayoutVars>
      </dgm:prSet>
      <dgm:spPr/>
    </dgm:pt>
    <dgm:pt modelId="{2D593697-81AC-4F15-9FFE-9CAC484D2C11}" type="pres">
      <dgm:prSet presAssocID="{DA92D6F7-5069-4EE1-B428-E85E001AEF60}" presName="childTextArrow" presStyleLbl="fgAccFollowNode1" presStyleIdx="5" presStyleCnt="6" custLinFactNeighborX="0" custLinFactNeighborY="-193">
        <dgm:presLayoutVars>
          <dgm:bulletEnabled val="1"/>
        </dgm:presLayoutVars>
      </dgm:prSet>
      <dgm:spPr/>
    </dgm:pt>
  </dgm:ptLst>
  <dgm:cxnLst>
    <dgm:cxn modelId="{A981E401-FC19-4748-812D-601A7107261A}" type="presOf" srcId="{3EFE490F-4FE2-47DE-BA40-BE5B18769CAB}" destId="{0C8A9567-F809-458C-8D55-DFB9C550BF12}" srcOrd="0" destOrd="0" presId="urn:microsoft.com/office/officeart/2005/8/layout/process4"/>
    <dgm:cxn modelId="{9C05A402-EFC9-470C-BB06-44FD6B00F5B9}" type="presOf" srcId="{0239FB60-61F2-4403-B643-087DDE58CD49}" destId="{86A30BF2-7EF1-4D3F-891F-8A70C60B1963}" srcOrd="1" destOrd="0" presId="urn:microsoft.com/office/officeart/2005/8/layout/process4"/>
    <dgm:cxn modelId="{A0133C06-F6B6-4422-AE8E-C9181A496D8A}" srcId="{080DED60-98C0-4E06-8393-5DECA1E3E02E}" destId="{BF6D59A3-05C4-42E8-9D88-153311ADF526}" srcOrd="2" destOrd="0" parTransId="{AFF7F57B-2F63-45E2-BEF5-2A26EF44694B}" sibTransId="{4CFE7DE8-AF1B-431A-932C-6B1E1D786D7D}"/>
    <dgm:cxn modelId="{77F7DB08-E832-4703-AA12-83BFF9E97997}" srcId="{0C61C70A-66EB-4D30-807F-50E493D77177}" destId="{A9FFB463-0A73-4949-8AD7-CBBEF32051B3}" srcOrd="1" destOrd="0" parTransId="{8966EAEA-BD0B-4994-A303-06C3D516255C}" sibTransId="{CC9DBCEA-AC59-4267-B645-81DA06921CEE}"/>
    <dgm:cxn modelId="{1402FA0D-0006-4132-92F0-D1C8AE60FB95}" type="presOf" srcId="{0C61C70A-66EB-4D30-807F-50E493D77177}" destId="{085731C0-DE38-433A-8667-A47B50C71050}" srcOrd="1" destOrd="0" presId="urn:microsoft.com/office/officeart/2005/8/layout/process4"/>
    <dgm:cxn modelId="{53374D18-C277-476F-A863-48A5123D68F4}" srcId="{0239FB60-61F2-4403-B643-087DDE58CD49}" destId="{BEB3EC0B-8709-4359-9413-014FDF00DFCA}" srcOrd="0" destOrd="0" parTransId="{11A4D988-46C3-4988-B024-99CDCDA62D69}" sibTransId="{462C0144-A22C-4958-B1C6-5F0FFC87DE49}"/>
    <dgm:cxn modelId="{F339381C-7D68-4095-AE43-5C7ECD3F7BAB}" type="presOf" srcId="{BEB3EC0B-8709-4359-9413-014FDF00DFCA}" destId="{26D4FC47-916E-42BB-A74E-67CFFDB5B761}" srcOrd="0" destOrd="0" presId="urn:microsoft.com/office/officeart/2005/8/layout/process4"/>
    <dgm:cxn modelId="{2A533D1D-6494-48FF-8492-DACB1EB1D32B}" type="presOf" srcId="{A9FFB463-0A73-4949-8AD7-CBBEF32051B3}" destId="{A744DE09-81FD-4736-B2DD-5FB02DD807AE}" srcOrd="0" destOrd="0" presId="urn:microsoft.com/office/officeart/2005/8/layout/process4"/>
    <dgm:cxn modelId="{32099F22-A592-4DC9-AC7F-343B289C6596}" type="presOf" srcId="{DA92D6F7-5069-4EE1-B428-E85E001AEF60}" destId="{2D593697-81AC-4F15-9FFE-9CAC484D2C11}" srcOrd="0" destOrd="0" presId="urn:microsoft.com/office/officeart/2005/8/layout/process4"/>
    <dgm:cxn modelId="{1F3F253D-C246-4740-8415-A8AC5837F996}" type="presOf" srcId="{3A1E458C-9D9F-4586-A985-B8FAAA88F9C7}" destId="{1FC488DF-DCDF-4F07-87B6-82579CE79A59}" srcOrd="0" destOrd="0" presId="urn:microsoft.com/office/officeart/2005/8/layout/process4"/>
    <dgm:cxn modelId="{BB39BA5B-C13B-4F8D-8CA6-54F8B663701A}" srcId="{080DED60-98C0-4E06-8393-5DECA1E3E02E}" destId="{0C61C70A-66EB-4D30-807F-50E493D77177}" srcOrd="1" destOrd="0" parTransId="{DAD270FB-162B-47AF-B5AD-1C70F6F9FFE0}" sibTransId="{2AF5C441-6F56-484A-97C4-D6F2924E9358}"/>
    <dgm:cxn modelId="{D09BA543-BB62-4E53-B282-AE72A57B7924}" type="presOf" srcId="{BF6D59A3-05C4-42E8-9D88-153311ADF526}" destId="{42037523-DA7D-4FAE-BB42-4CC24C27C1D1}" srcOrd="1" destOrd="0" presId="urn:microsoft.com/office/officeart/2005/8/layout/process4"/>
    <dgm:cxn modelId="{642FA372-C5AF-4134-9FDE-696ACB6189C0}" type="presOf" srcId="{BF6D59A3-05C4-42E8-9D88-153311ADF526}" destId="{5E06434A-4F25-4F74-A525-DAE7FF82E289}" srcOrd="0" destOrd="0" presId="urn:microsoft.com/office/officeart/2005/8/layout/process4"/>
    <dgm:cxn modelId="{B94DAD79-90FA-478B-AA47-C67215C5134F}" type="presOf" srcId="{080DED60-98C0-4E06-8393-5DECA1E3E02E}" destId="{5805F0B6-5D30-421C-A5BF-E8397AD654D2}" srcOrd="0" destOrd="0" presId="urn:microsoft.com/office/officeart/2005/8/layout/process4"/>
    <dgm:cxn modelId="{A12B3889-DA65-4402-82F3-6E82DD34BBDC}" srcId="{BF6D59A3-05C4-42E8-9D88-153311ADF526}" destId="{3EFE490F-4FE2-47DE-BA40-BE5B18769CAB}" srcOrd="0" destOrd="0" parTransId="{4997D1AC-4E27-4B35-98AE-FBF54957FE4F}" sibTransId="{57206038-5096-46C7-89C2-603193E8ED2B}"/>
    <dgm:cxn modelId="{E97F8193-196F-45F6-B1DF-703183553D27}" type="presOf" srcId="{0239FB60-61F2-4403-B643-087DDE58CD49}" destId="{2AA23421-4C7C-42DE-8F0C-18AD72B55369}" srcOrd="0" destOrd="0" presId="urn:microsoft.com/office/officeart/2005/8/layout/process4"/>
    <dgm:cxn modelId="{91136199-DD99-4CFD-B1E8-670FC3BD45AE}" srcId="{0C61C70A-66EB-4D30-807F-50E493D77177}" destId="{2F7974AC-A16F-4303-87D6-21EA8BB30E43}" srcOrd="0" destOrd="0" parTransId="{69C72A40-C8B8-48D1-ADB4-96C9BE8B81F2}" sibTransId="{39661CD7-39A7-41BF-9FEA-BE3B59C53237}"/>
    <dgm:cxn modelId="{EFF2B6AB-77E4-4072-A1B6-DD844C74FECB}" srcId="{080DED60-98C0-4E06-8393-5DECA1E3E02E}" destId="{0239FB60-61F2-4403-B643-087DDE58CD49}" srcOrd="0" destOrd="0" parTransId="{0BEC0CDE-37E5-43E3-9941-4C967285BDB2}" sibTransId="{4097B6DB-6026-4985-9C6F-71C4B1AF9DD6}"/>
    <dgm:cxn modelId="{36C6A7BB-A98C-48CB-B5A8-3A2E4382045B}" srcId="{BF6D59A3-05C4-42E8-9D88-153311ADF526}" destId="{3A1E458C-9D9F-4586-A985-B8FAAA88F9C7}" srcOrd="1" destOrd="0" parTransId="{F3374FD8-33D9-430C-B862-28D651CC997D}" sibTransId="{B74277BF-F121-4142-A942-25C649BC5297}"/>
    <dgm:cxn modelId="{D3AAB6BC-9792-43B6-A143-EE77419A5A12}" srcId="{0239FB60-61F2-4403-B643-087DDE58CD49}" destId="{DA92D6F7-5069-4EE1-B428-E85E001AEF60}" srcOrd="1" destOrd="0" parTransId="{18866DB8-DD34-43D5-8405-AC5B739A4B7F}" sibTransId="{7928BC89-3756-425D-A65B-5B5F911B1710}"/>
    <dgm:cxn modelId="{45047BCC-4D66-412E-8574-F31E13930D25}" type="presOf" srcId="{0C61C70A-66EB-4D30-807F-50E493D77177}" destId="{F81F9577-835A-4412-9242-1376072DE32E}" srcOrd="0" destOrd="0" presId="urn:microsoft.com/office/officeart/2005/8/layout/process4"/>
    <dgm:cxn modelId="{7BE3CEF7-5A27-4CEE-92D1-37A000C252EF}" type="presOf" srcId="{2F7974AC-A16F-4303-87D6-21EA8BB30E43}" destId="{1D19A6BF-716B-4B13-8E40-5E8435719F25}" srcOrd="0" destOrd="0" presId="urn:microsoft.com/office/officeart/2005/8/layout/process4"/>
    <dgm:cxn modelId="{3F7D4179-404D-423F-918A-BFF497B65621}" type="presParOf" srcId="{5805F0B6-5D30-421C-A5BF-E8397AD654D2}" destId="{B3CAF99B-4C97-4268-A696-D43619A27F91}" srcOrd="0" destOrd="0" presId="urn:microsoft.com/office/officeart/2005/8/layout/process4"/>
    <dgm:cxn modelId="{F54D6FD1-36DD-40DE-A300-A4523350BDEC}" type="presParOf" srcId="{B3CAF99B-4C97-4268-A696-D43619A27F91}" destId="{5E06434A-4F25-4F74-A525-DAE7FF82E289}" srcOrd="0" destOrd="0" presId="urn:microsoft.com/office/officeart/2005/8/layout/process4"/>
    <dgm:cxn modelId="{FADA7EC8-7B1F-45EF-A795-C9BD43613ACF}" type="presParOf" srcId="{B3CAF99B-4C97-4268-A696-D43619A27F91}" destId="{42037523-DA7D-4FAE-BB42-4CC24C27C1D1}" srcOrd="1" destOrd="0" presId="urn:microsoft.com/office/officeart/2005/8/layout/process4"/>
    <dgm:cxn modelId="{BD397F7C-369C-409B-ADB6-FAADFF63759A}" type="presParOf" srcId="{B3CAF99B-4C97-4268-A696-D43619A27F91}" destId="{5757D832-C25A-4E6A-BBA5-470826CC7EB8}" srcOrd="2" destOrd="0" presId="urn:microsoft.com/office/officeart/2005/8/layout/process4"/>
    <dgm:cxn modelId="{F4A451D6-BF03-478A-B754-D1515E36BF62}" type="presParOf" srcId="{5757D832-C25A-4E6A-BBA5-470826CC7EB8}" destId="{0C8A9567-F809-458C-8D55-DFB9C550BF12}" srcOrd="0" destOrd="0" presId="urn:microsoft.com/office/officeart/2005/8/layout/process4"/>
    <dgm:cxn modelId="{4AF090B7-CB9D-4D3E-9EDB-9FBB8FFAFD08}" type="presParOf" srcId="{5757D832-C25A-4E6A-BBA5-470826CC7EB8}" destId="{1FC488DF-DCDF-4F07-87B6-82579CE79A59}" srcOrd="1" destOrd="0" presId="urn:microsoft.com/office/officeart/2005/8/layout/process4"/>
    <dgm:cxn modelId="{5AF2203C-3338-459E-81CB-ACE7BCF5132B}" type="presParOf" srcId="{5805F0B6-5D30-421C-A5BF-E8397AD654D2}" destId="{8CDA7F51-6436-4E16-95E9-C2C052012D8D}" srcOrd="1" destOrd="0" presId="urn:microsoft.com/office/officeart/2005/8/layout/process4"/>
    <dgm:cxn modelId="{62B7FCCD-1373-4311-8528-3B0FA22C4A8A}" type="presParOf" srcId="{5805F0B6-5D30-421C-A5BF-E8397AD654D2}" destId="{447BD413-14BB-498C-9F44-64BE07ED8B2E}" srcOrd="2" destOrd="0" presId="urn:microsoft.com/office/officeart/2005/8/layout/process4"/>
    <dgm:cxn modelId="{D2A05D5D-CA17-4029-A854-2B39F1CD4957}" type="presParOf" srcId="{447BD413-14BB-498C-9F44-64BE07ED8B2E}" destId="{F81F9577-835A-4412-9242-1376072DE32E}" srcOrd="0" destOrd="0" presId="urn:microsoft.com/office/officeart/2005/8/layout/process4"/>
    <dgm:cxn modelId="{82BD0B1C-B117-4664-8155-22A26EF2610F}" type="presParOf" srcId="{447BD413-14BB-498C-9F44-64BE07ED8B2E}" destId="{085731C0-DE38-433A-8667-A47B50C71050}" srcOrd="1" destOrd="0" presId="urn:microsoft.com/office/officeart/2005/8/layout/process4"/>
    <dgm:cxn modelId="{B5F2DF6B-4EE8-4B4A-8BFA-94213979BF01}" type="presParOf" srcId="{447BD413-14BB-498C-9F44-64BE07ED8B2E}" destId="{C8CC728D-FF64-4FD2-98F0-C5F6D4882749}" srcOrd="2" destOrd="0" presId="urn:microsoft.com/office/officeart/2005/8/layout/process4"/>
    <dgm:cxn modelId="{3C75B557-B21D-4875-B61F-0AFD05014CFC}" type="presParOf" srcId="{C8CC728D-FF64-4FD2-98F0-C5F6D4882749}" destId="{1D19A6BF-716B-4B13-8E40-5E8435719F25}" srcOrd="0" destOrd="0" presId="urn:microsoft.com/office/officeart/2005/8/layout/process4"/>
    <dgm:cxn modelId="{4629AFEF-75CC-487B-8DB4-99A18CF15CA4}" type="presParOf" srcId="{C8CC728D-FF64-4FD2-98F0-C5F6D4882749}" destId="{A744DE09-81FD-4736-B2DD-5FB02DD807AE}" srcOrd="1" destOrd="0" presId="urn:microsoft.com/office/officeart/2005/8/layout/process4"/>
    <dgm:cxn modelId="{A5C79AA5-D482-4AD9-B1F1-E866A21A65D4}" type="presParOf" srcId="{5805F0B6-5D30-421C-A5BF-E8397AD654D2}" destId="{33CC6C59-074F-49CC-9BB5-38AC35F2CEE2}" srcOrd="3" destOrd="0" presId="urn:microsoft.com/office/officeart/2005/8/layout/process4"/>
    <dgm:cxn modelId="{7AEC9EF1-F40C-4A7A-AB35-BE9E26081331}" type="presParOf" srcId="{5805F0B6-5D30-421C-A5BF-E8397AD654D2}" destId="{6DF06E1B-F2EC-4605-9DD7-61DDA3CE6FCF}" srcOrd="4" destOrd="0" presId="urn:microsoft.com/office/officeart/2005/8/layout/process4"/>
    <dgm:cxn modelId="{782E5A80-7300-4082-9F4A-9FD682B6A810}" type="presParOf" srcId="{6DF06E1B-F2EC-4605-9DD7-61DDA3CE6FCF}" destId="{2AA23421-4C7C-42DE-8F0C-18AD72B55369}" srcOrd="0" destOrd="0" presId="urn:microsoft.com/office/officeart/2005/8/layout/process4"/>
    <dgm:cxn modelId="{C448A838-D405-4374-8B1B-4BDD08180485}" type="presParOf" srcId="{6DF06E1B-F2EC-4605-9DD7-61DDA3CE6FCF}" destId="{86A30BF2-7EF1-4D3F-891F-8A70C60B1963}" srcOrd="1" destOrd="0" presId="urn:microsoft.com/office/officeart/2005/8/layout/process4"/>
    <dgm:cxn modelId="{0755E560-171D-4614-86E3-22223F1C34EF}" type="presParOf" srcId="{6DF06E1B-F2EC-4605-9DD7-61DDA3CE6FCF}" destId="{0F7F8C64-D0E5-4DDD-AAA6-4871E714C352}" srcOrd="2" destOrd="0" presId="urn:microsoft.com/office/officeart/2005/8/layout/process4"/>
    <dgm:cxn modelId="{98781E12-19BB-476E-B250-0F873EDFE690}" type="presParOf" srcId="{0F7F8C64-D0E5-4DDD-AAA6-4871E714C352}" destId="{26D4FC47-916E-42BB-A74E-67CFFDB5B761}" srcOrd="0" destOrd="0" presId="urn:microsoft.com/office/officeart/2005/8/layout/process4"/>
    <dgm:cxn modelId="{E96AD197-29DE-4BAB-A793-5B492BEEB5FF}" type="presParOf" srcId="{0F7F8C64-D0E5-4DDD-AAA6-4871E714C352}" destId="{2D593697-81AC-4F15-9FFE-9CAC484D2C11}"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761E39-5572-448E-AE16-D19F932E37C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A45717C5-4317-4949-88E9-A4B3A1211000}">
      <dgm:prSet phldrT="[Text]" custT="1"/>
      <dgm:spPr/>
      <dgm:t>
        <a:bodyPr/>
        <a:lstStyle/>
        <a:p>
          <a:r>
            <a:rPr lang="en-US" sz="1800">
              <a:latin typeface="Times New Roman" pitchFamily="18" charset="0"/>
              <a:cs typeface="Times New Roman" pitchFamily="18" charset="0"/>
            </a:rPr>
            <a:t>Human Trafficking Commission</a:t>
          </a:r>
        </a:p>
      </dgm:t>
    </dgm:pt>
    <dgm:pt modelId="{9736E6BF-FA77-475D-8ADC-800AD60C7864}" type="parTrans" cxnId="{EE699F90-009D-4D40-BE90-CAE97FD89E85}">
      <dgm:prSet/>
      <dgm:spPr/>
      <dgm:t>
        <a:bodyPr/>
        <a:lstStyle/>
        <a:p>
          <a:endParaRPr lang="en-US"/>
        </a:p>
      </dgm:t>
    </dgm:pt>
    <dgm:pt modelId="{BFC92DF5-D49F-475E-A6D8-7BC3D1B67166}" type="sibTrans" cxnId="{EE699F90-009D-4D40-BE90-CAE97FD89E85}">
      <dgm:prSet/>
      <dgm:spPr/>
      <dgm:t>
        <a:bodyPr/>
        <a:lstStyle/>
        <a:p>
          <a:endParaRPr lang="en-US"/>
        </a:p>
      </dgm:t>
    </dgm:pt>
    <dgm:pt modelId="{27AC9D34-5ED4-42B4-97CC-AD7C38651884}">
      <dgm:prSet phldrT="[Text]" custT="1"/>
      <dgm:spPr/>
      <dgm:t>
        <a:bodyPr/>
        <a:lstStyle/>
        <a:p>
          <a:r>
            <a:rPr lang="en-US" sz="1800">
              <a:latin typeface="Times New Roman" pitchFamily="18" charset="0"/>
              <a:cs typeface="Times New Roman" pitchFamily="18" charset="0"/>
            </a:rPr>
            <a:t>Ohio Organized Crime Investigations</a:t>
          </a:r>
        </a:p>
        <a:p>
          <a:r>
            <a:rPr lang="en-US" sz="1800">
              <a:latin typeface="Times New Roman" pitchFamily="18" charset="0"/>
              <a:cs typeface="Times New Roman" pitchFamily="18" charset="0"/>
            </a:rPr>
            <a:t>Commission</a:t>
          </a:r>
        </a:p>
      </dgm:t>
    </dgm:pt>
    <dgm:pt modelId="{71560420-3FD5-404B-B92E-824E28A0EE98}" type="parTrans" cxnId="{BAFEA399-3913-484D-B034-B8A3740A9F5F}">
      <dgm:prSet/>
      <dgm:spPr/>
      <dgm:t>
        <a:bodyPr/>
        <a:lstStyle/>
        <a:p>
          <a:endParaRPr lang="en-US"/>
        </a:p>
      </dgm:t>
    </dgm:pt>
    <dgm:pt modelId="{75AA5E0B-86FA-4CC3-B6B5-885B66C5C10B}" type="sibTrans" cxnId="{BAFEA399-3913-484D-B034-B8A3740A9F5F}">
      <dgm:prSet/>
      <dgm:spPr/>
      <dgm:t>
        <a:bodyPr/>
        <a:lstStyle/>
        <a:p>
          <a:endParaRPr lang="en-US"/>
        </a:p>
      </dgm:t>
    </dgm:pt>
    <dgm:pt modelId="{F4DDBC9A-6301-4E58-88F6-5F1056602544}">
      <dgm:prSet phldrT="[Text]" custT="1"/>
      <dgm:spPr/>
      <dgm:t>
        <a:bodyPr/>
        <a:lstStyle/>
        <a:p>
          <a:r>
            <a:rPr lang="en-US" sz="1800">
              <a:latin typeface="Times New Roman" pitchFamily="18" charset="0"/>
              <a:cs typeface="Times New Roman" pitchFamily="18" charset="0"/>
            </a:rPr>
            <a:t>Bureau of Criminal Investigation</a:t>
          </a:r>
        </a:p>
      </dgm:t>
    </dgm:pt>
    <dgm:pt modelId="{B75558D3-AE11-4C3E-8C9D-E4FC44B866FE}" type="parTrans" cxnId="{614E7E6A-4400-4D2F-AA97-757923BC2323}">
      <dgm:prSet/>
      <dgm:spPr/>
      <dgm:t>
        <a:bodyPr/>
        <a:lstStyle/>
        <a:p>
          <a:endParaRPr lang="en-US"/>
        </a:p>
      </dgm:t>
    </dgm:pt>
    <dgm:pt modelId="{D98C78A7-1783-4112-B853-4102FF763ED1}" type="sibTrans" cxnId="{614E7E6A-4400-4D2F-AA97-757923BC2323}">
      <dgm:prSet/>
      <dgm:spPr/>
      <dgm:t>
        <a:bodyPr/>
        <a:lstStyle/>
        <a:p>
          <a:endParaRPr lang="en-US"/>
        </a:p>
      </dgm:t>
    </dgm:pt>
    <dgm:pt modelId="{E7175907-9D25-423C-8BBD-EDB22F694277}">
      <dgm:prSet phldrT="[Text]" custT="1"/>
      <dgm:spPr/>
      <dgm:t>
        <a:bodyPr/>
        <a:lstStyle/>
        <a:p>
          <a:r>
            <a:rPr lang="en-US" sz="1800">
              <a:latin typeface="Times New Roman" pitchFamily="18" charset="0"/>
              <a:cs typeface="Times New Roman" pitchFamily="18" charset="0"/>
            </a:rPr>
            <a:t>Ohio Peace Officer Training Academy</a:t>
          </a:r>
        </a:p>
      </dgm:t>
    </dgm:pt>
    <dgm:pt modelId="{CA38449D-DF74-4B8B-8974-ADF75763EF11}" type="parTrans" cxnId="{BACFCDA9-06BF-4E44-A762-C1C601B6DB78}">
      <dgm:prSet/>
      <dgm:spPr/>
      <dgm:t>
        <a:bodyPr/>
        <a:lstStyle/>
        <a:p>
          <a:endParaRPr lang="en-US"/>
        </a:p>
      </dgm:t>
    </dgm:pt>
    <dgm:pt modelId="{C2B3DC00-5331-4C7A-B4DD-F679A24B5FD0}" type="sibTrans" cxnId="{BACFCDA9-06BF-4E44-A762-C1C601B6DB78}">
      <dgm:prSet/>
      <dgm:spPr/>
      <dgm:t>
        <a:bodyPr/>
        <a:lstStyle/>
        <a:p>
          <a:endParaRPr lang="en-US"/>
        </a:p>
      </dgm:t>
    </dgm:pt>
    <dgm:pt modelId="{5CF3D9AB-2728-44CE-BFAF-44A29484E83F}" type="pres">
      <dgm:prSet presAssocID="{45761E39-5572-448E-AE16-D19F932E37C3}" presName="compositeShape" presStyleCnt="0">
        <dgm:presLayoutVars>
          <dgm:dir/>
          <dgm:resizeHandles/>
        </dgm:presLayoutVars>
      </dgm:prSet>
      <dgm:spPr/>
    </dgm:pt>
    <dgm:pt modelId="{90A5EE08-1CA1-4866-BF60-7278416B7CE1}" type="pres">
      <dgm:prSet presAssocID="{45761E39-5572-448E-AE16-D19F932E37C3}" presName="pyramid" presStyleLbl="node1" presStyleIdx="0" presStyleCnt="1"/>
      <dgm:spPr/>
    </dgm:pt>
    <dgm:pt modelId="{6BEF1ECC-957A-4E39-B05D-B1EE594FD43F}" type="pres">
      <dgm:prSet presAssocID="{45761E39-5572-448E-AE16-D19F932E37C3}" presName="theList" presStyleCnt="0"/>
      <dgm:spPr/>
    </dgm:pt>
    <dgm:pt modelId="{C2E26382-719B-4601-9F75-B83C07846E16}" type="pres">
      <dgm:prSet presAssocID="{A45717C5-4317-4949-88E9-A4B3A1211000}" presName="aNode" presStyleLbl="fgAcc1" presStyleIdx="0" presStyleCnt="4" custScaleY="171135" custLinFactY="-18396" custLinFactNeighborX="2601" custLinFactNeighborY="-100000">
        <dgm:presLayoutVars>
          <dgm:bulletEnabled val="1"/>
        </dgm:presLayoutVars>
      </dgm:prSet>
      <dgm:spPr/>
    </dgm:pt>
    <dgm:pt modelId="{D6375F1D-87AE-4366-ABF9-CA50564F7B8E}" type="pres">
      <dgm:prSet presAssocID="{A45717C5-4317-4949-88E9-A4B3A1211000}" presName="aSpace" presStyleCnt="0"/>
      <dgm:spPr/>
    </dgm:pt>
    <dgm:pt modelId="{18D5FE09-D46D-4B00-BA82-79F055B9982F}" type="pres">
      <dgm:prSet presAssocID="{27AC9D34-5ED4-42B4-97CC-AD7C38651884}" presName="aNode" presStyleLbl="fgAcc1" presStyleIdx="1" presStyleCnt="4" custScaleX="100163" custScaleY="172320" custLinFactNeighborX="4459" custLinFactNeighborY="-3022">
        <dgm:presLayoutVars>
          <dgm:bulletEnabled val="1"/>
        </dgm:presLayoutVars>
      </dgm:prSet>
      <dgm:spPr/>
    </dgm:pt>
    <dgm:pt modelId="{EEB4033D-4F72-46F7-BAA7-CDE8F5BAB6D6}" type="pres">
      <dgm:prSet presAssocID="{27AC9D34-5ED4-42B4-97CC-AD7C38651884}" presName="aSpace" presStyleCnt="0"/>
      <dgm:spPr/>
    </dgm:pt>
    <dgm:pt modelId="{F26F795B-8922-463C-B75F-0159EC48309C}" type="pres">
      <dgm:prSet presAssocID="{F4DDBC9A-6301-4E58-88F6-5F1056602544}" presName="aNode" presStyleLbl="fgAcc1" presStyleIdx="2" presStyleCnt="4" custScaleX="103502" custScaleY="156905" custLinFactY="11170" custLinFactNeighborX="3431" custLinFactNeighborY="100000">
        <dgm:presLayoutVars>
          <dgm:bulletEnabled val="1"/>
        </dgm:presLayoutVars>
      </dgm:prSet>
      <dgm:spPr/>
    </dgm:pt>
    <dgm:pt modelId="{C14DDBFE-4EBA-44AD-BC1D-F3E6324B0491}" type="pres">
      <dgm:prSet presAssocID="{F4DDBC9A-6301-4E58-88F6-5F1056602544}" presName="aSpace" presStyleCnt="0"/>
      <dgm:spPr/>
    </dgm:pt>
    <dgm:pt modelId="{D2A7FECE-282B-4F09-994C-DECE255138AF}" type="pres">
      <dgm:prSet presAssocID="{E7175907-9D25-423C-8BBD-EDB22F694277}" presName="aNode" presStyleLbl="fgAcc1" presStyleIdx="3" presStyleCnt="4" custScaleX="100942" custScaleY="133924" custLinFactY="30648" custLinFactNeighborX="4459" custLinFactNeighborY="100000">
        <dgm:presLayoutVars>
          <dgm:bulletEnabled val="1"/>
        </dgm:presLayoutVars>
      </dgm:prSet>
      <dgm:spPr/>
    </dgm:pt>
    <dgm:pt modelId="{6291D272-EB25-4A4C-9ADA-132BA4C22EA9}" type="pres">
      <dgm:prSet presAssocID="{E7175907-9D25-423C-8BBD-EDB22F694277}" presName="aSpace" presStyleCnt="0"/>
      <dgm:spPr/>
    </dgm:pt>
  </dgm:ptLst>
  <dgm:cxnLst>
    <dgm:cxn modelId="{D316F21D-D1ED-4800-828A-F71A45F8D3DC}" type="presOf" srcId="{A45717C5-4317-4949-88E9-A4B3A1211000}" destId="{C2E26382-719B-4601-9F75-B83C07846E16}" srcOrd="0" destOrd="0" presId="urn:microsoft.com/office/officeart/2005/8/layout/pyramid2"/>
    <dgm:cxn modelId="{B07D8D35-110F-4D03-92EE-380EAFD1938F}" type="presOf" srcId="{45761E39-5572-448E-AE16-D19F932E37C3}" destId="{5CF3D9AB-2728-44CE-BFAF-44A29484E83F}" srcOrd="0" destOrd="0" presId="urn:microsoft.com/office/officeart/2005/8/layout/pyramid2"/>
    <dgm:cxn modelId="{F2BD3F44-F5B7-4635-852A-C4911725C53C}" type="presOf" srcId="{F4DDBC9A-6301-4E58-88F6-5F1056602544}" destId="{F26F795B-8922-463C-B75F-0159EC48309C}" srcOrd="0" destOrd="0" presId="urn:microsoft.com/office/officeart/2005/8/layout/pyramid2"/>
    <dgm:cxn modelId="{614E7E6A-4400-4D2F-AA97-757923BC2323}" srcId="{45761E39-5572-448E-AE16-D19F932E37C3}" destId="{F4DDBC9A-6301-4E58-88F6-5F1056602544}" srcOrd="2" destOrd="0" parTransId="{B75558D3-AE11-4C3E-8C9D-E4FC44B866FE}" sibTransId="{D98C78A7-1783-4112-B853-4102FF763ED1}"/>
    <dgm:cxn modelId="{EE699F90-009D-4D40-BE90-CAE97FD89E85}" srcId="{45761E39-5572-448E-AE16-D19F932E37C3}" destId="{A45717C5-4317-4949-88E9-A4B3A1211000}" srcOrd="0" destOrd="0" parTransId="{9736E6BF-FA77-475D-8ADC-800AD60C7864}" sibTransId="{BFC92DF5-D49F-475E-A6D8-7BC3D1B67166}"/>
    <dgm:cxn modelId="{BAFEA399-3913-484D-B034-B8A3740A9F5F}" srcId="{45761E39-5572-448E-AE16-D19F932E37C3}" destId="{27AC9D34-5ED4-42B4-97CC-AD7C38651884}" srcOrd="1" destOrd="0" parTransId="{71560420-3FD5-404B-B92E-824E28A0EE98}" sibTransId="{75AA5E0B-86FA-4CC3-B6B5-885B66C5C10B}"/>
    <dgm:cxn modelId="{7C1CADA9-C87A-4A9E-AFCD-AF32CDA6F39F}" type="presOf" srcId="{27AC9D34-5ED4-42B4-97CC-AD7C38651884}" destId="{18D5FE09-D46D-4B00-BA82-79F055B9982F}" srcOrd="0" destOrd="0" presId="urn:microsoft.com/office/officeart/2005/8/layout/pyramid2"/>
    <dgm:cxn modelId="{BACFCDA9-06BF-4E44-A762-C1C601B6DB78}" srcId="{45761E39-5572-448E-AE16-D19F932E37C3}" destId="{E7175907-9D25-423C-8BBD-EDB22F694277}" srcOrd="3" destOrd="0" parTransId="{CA38449D-DF74-4B8B-8974-ADF75763EF11}" sibTransId="{C2B3DC00-5331-4C7A-B4DD-F679A24B5FD0}"/>
    <dgm:cxn modelId="{8BAB14BE-EEC8-4C3A-9A92-807E02E0F55C}" type="presOf" srcId="{E7175907-9D25-423C-8BBD-EDB22F694277}" destId="{D2A7FECE-282B-4F09-994C-DECE255138AF}" srcOrd="0" destOrd="0" presId="urn:microsoft.com/office/officeart/2005/8/layout/pyramid2"/>
    <dgm:cxn modelId="{6F8C5791-0E89-4D71-A937-6237BB7E4D5F}" type="presParOf" srcId="{5CF3D9AB-2728-44CE-BFAF-44A29484E83F}" destId="{90A5EE08-1CA1-4866-BF60-7278416B7CE1}" srcOrd="0" destOrd="0" presId="urn:microsoft.com/office/officeart/2005/8/layout/pyramid2"/>
    <dgm:cxn modelId="{F30C7BA9-10D7-4E95-B4EA-3E26FC3266E7}" type="presParOf" srcId="{5CF3D9AB-2728-44CE-BFAF-44A29484E83F}" destId="{6BEF1ECC-957A-4E39-B05D-B1EE594FD43F}" srcOrd="1" destOrd="0" presId="urn:microsoft.com/office/officeart/2005/8/layout/pyramid2"/>
    <dgm:cxn modelId="{BEDDAF2F-5FB5-46E3-91BC-1947D54276F9}" type="presParOf" srcId="{6BEF1ECC-957A-4E39-B05D-B1EE594FD43F}" destId="{C2E26382-719B-4601-9F75-B83C07846E16}" srcOrd="0" destOrd="0" presId="urn:microsoft.com/office/officeart/2005/8/layout/pyramid2"/>
    <dgm:cxn modelId="{94EB6806-BC46-4DBA-AED0-33F26E613B7A}" type="presParOf" srcId="{6BEF1ECC-957A-4E39-B05D-B1EE594FD43F}" destId="{D6375F1D-87AE-4366-ABF9-CA50564F7B8E}" srcOrd="1" destOrd="0" presId="urn:microsoft.com/office/officeart/2005/8/layout/pyramid2"/>
    <dgm:cxn modelId="{EF6F1AA9-1F5F-4B93-907C-EA2E6F2D61FF}" type="presParOf" srcId="{6BEF1ECC-957A-4E39-B05D-B1EE594FD43F}" destId="{18D5FE09-D46D-4B00-BA82-79F055B9982F}" srcOrd="2" destOrd="0" presId="urn:microsoft.com/office/officeart/2005/8/layout/pyramid2"/>
    <dgm:cxn modelId="{87385444-EAE0-4CA2-9E0A-ACB6005037AB}" type="presParOf" srcId="{6BEF1ECC-957A-4E39-B05D-B1EE594FD43F}" destId="{EEB4033D-4F72-46F7-BAA7-CDE8F5BAB6D6}" srcOrd="3" destOrd="0" presId="urn:microsoft.com/office/officeart/2005/8/layout/pyramid2"/>
    <dgm:cxn modelId="{39D52429-E0ED-40F4-BFEF-626E1AA6F380}" type="presParOf" srcId="{6BEF1ECC-957A-4E39-B05D-B1EE594FD43F}" destId="{F26F795B-8922-463C-B75F-0159EC48309C}" srcOrd="4" destOrd="0" presId="urn:microsoft.com/office/officeart/2005/8/layout/pyramid2"/>
    <dgm:cxn modelId="{C7F2345D-95AC-4793-9452-779AF4BA202D}" type="presParOf" srcId="{6BEF1ECC-957A-4E39-B05D-B1EE594FD43F}" destId="{C14DDBFE-4EBA-44AD-BC1D-F3E6324B0491}" srcOrd="5" destOrd="0" presId="urn:microsoft.com/office/officeart/2005/8/layout/pyramid2"/>
    <dgm:cxn modelId="{0B7A1754-8077-4845-8D04-F4A8927402F4}" type="presParOf" srcId="{6BEF1ECC-957A-4E39-B05D-B1EE594FD43F}" destId="{D2A7FECE-282B-4F09-994C-DECE255138AF}" srcOrd="6" destOrd="0" presId="urn:microsoft.com/office/officeart/2005/8/layout/pyramid2"/>
    <dgm:cxn modelId="{06755F32-B63D-43B6-BD82-F398A2F5BA5E}" type="presParOf" srcId="{6BEF1ECC-957A-4E39-B05D-B1EE594FD43F}" destId="{6291D272-EB25-4A4C-9ADA-132BA4C22EA9}"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DBBC94-D0A0-4635-8B08-42CA2859701A}"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A2B8414-B0F5-4F92-99F4-7FF7B00B69FA}">
      <dgm:prSet phldrT="[Text]" custT="1"/>
      <dgm:spPr/>
      <dgm:t>
        <a:bodyPr/>
        <a:lstStyle/>
        <a:p>
          <a:pPr algn="ctr"/>
          <a:r>
            <a:rPr lang="en-US" sz="1600">
              <a:latin typeface="Times New Roman" pitchFamily="18" charset="0"/>
              <a:cs typeface="Times New Roman" pitchFamily="18" charset="0"/>
            </a:rPr>
            <a:t>Nonjudgmental</a:t>
          </a:r>
        </a:p>
        <a:p>
          <a:pPr algn="ctr"/>
          <a:r>
            <a:rPr lang="en-US" sz="1600">
              <a:latin typeface="Times New Roman" pitchFamily="18" charset="0"/>
              <a:cs typeface="Times New Roman" pitchFamily="18" charset="0"/>
            </a:rPr>
            <a:t>Patient</a:t>
          </a:r>
        </a:p>
        <a:p>
          <a:pPr algn="ctr"/>
          <a:r>
            <a:rPr lang="en-US" sz="1600">
              <a:latin typeface="Times New Roman" pitchFamily="18" charset="0"/>
              <a:cs typeface="Times New Roman" pitchFamily="18" charset="0"/>
            </a:rPr>
            <a:t>Consistent</a:t>
          </a:r>
        </a:p>
        <a:p>
          <a:pPr algn="ctr"/>
          <a:r>
            <a:rPr lang="en-US" sz="1600">
              <a:latin typeface="Times New Roman" pitchFamily="18" charset="0"/>
              <a:cs typeface="Times New Roman" pitchFamily="18" charset="0"/>
            </a:rPr>
            <a:t>Caring</a:t>
          </a:r>
        </a:p>
      </dgm:t>
    </dgm:pt>
    <dgm:pt modelId="{E287EC07-2980-4BD1-BFF5-54C12830AF6C}" type="parTrans" cxnId="{75B54B40-C42C-44C4-B992-8A888F20096A}">
      <dgm:prSet/>
      <dgm:spPr/>
      <dgm:t>
        <a:bodyPr/>
        <a:lstStyle/>
        <a:p>
          <a:pPr algn="ctr"/>
          <a:endParaRPr lang="en-US"/>
        </a:p>
      </dgm:t>
    </dgm:pt>
    <dgm:pt modelId="{D3B0E973-F2D6-4662-AB7D-C9E65C6E1923}" type="sibTrans" cxnId="{75B54B40-C42C-44C4-B992-8A888F20096A}">
      <dgm:prSet/>
      <dgm:spPr/>
      <dgm:t>
        <a:bodyPr/>
        <a:lstStyle/>
        <a:p>
          <a:pPr algn="ctr"/>
          <a:endParaRPr lang="en-US"/>
        </a:p>
      </dgm:t>
    </dgm:pt>
    <dgm:pt modelId="{F611D09C-8221-4074-8FC2-6CEA81890671}">
      <dgm:prSet phldrT="[Text]" custT="1"/>
      <dgm:spPr/>
      <dgm:t>
        <a:bodyPr/>
        <a:lstStyle/>
        <a:p>
          <a:pPr algn="ctr"/>
          <a:r>
            <a:rPr lang="en-US" sz="1600">
              <a:latin typeface="Times New Roman" pitchFamily="18" charset="0"/>
              <a:cs typeface="Times New Roman" pitchFamily="18" charset="0"/>
            </a:rPr>
            <a:t>Listen when the child talks</a:t>
          </a:r>
        </a:p>
      </dgm:t>
    </dgm:pt>
    <dgm:pt modelId="{5536A1C9-E156-43CA-9D53-E53798580197}" type="parTrans" cxnId="{AC08F961-2619-4141-97D1-1435FD28B5D9}">
      <dgm:prSet/>
      <dgm:spPr/>
      <dgm:t>
        <a:bodyPr/>
        <a:lstStyle/>
        <a:p>
          <a:pPr algn="ctr"/>
          <a:endParaRPr lang="en-US"/>
        </a:p>
      </dgm:t>
    </dgm:pt>
    <dgm:pt modelId="{3ADED2F8-437F-45C5-8089-94ED0A1F452B}" type="sibTrans" cxnId="{AC08F961-2619-4141-97D1-1435FD28B5D9}">
      <dgm:prSet/>
      <dgm:spPr/>
      <dgm:t>
        <a:bodyPr/>
        <a:lstStyle/>
        <a:p>
          <a:pPr algn="ctr"/>
          <a:endParaRPr lang="en-US"/>
        </a:p>
      </dgm:t>
    </dgm:pt>
    <dgm:pt modelId="{0133047D-1017-47F0-9AF0-EA972270900E}">
      <dgm:prSet phldrT="[Text]" custT="1"/>
      <dgm:spPr/>
      <dgm:t>
        <a:bodyPr/>
        <a:lstStyle/>
        <a:p>
          <a:pPr algn="ctr"/>
          <a:r>
            <a:rPr lang="en-US" sz="1600">
              <a:latin typeface="Times New Roman" pitchFamily="18" charset="0"/>
              <a:cs typeface="Times New Roman" pitchFamily="18" charset="0"/>
            </a:rPr>
            <a:t>Identify and address the child’s needs</a:t>
          </a:r>
        </a:p>
      </dgm:t>
    </dgm:pt>
    <dgm:pt modelId="{209D77B0-0CD9-4B23-8322-D770BB50AA8C}" type="parTrans" cxnId="{9AD7301A-00A5-4400-9D6C-CD8C1F923A7C}">
      <dgm:prSet/>
      <dgm:spPr/>
      <dgm:t>
        <a:bodyPr/>
        <a:lstStyle/>
        <a:p>
          <a:pPr algn="ctr"/>
          <a:endParaRPr lang="en-US"/>
        </a:p>
      </dgm:t>
    </dgm:pt>
    <dgm:pt modelId="{7DD78BDA-809F-4B43-8DFE-353894C29537}" type="sibTrans" cxnId="{9AD7301A-00A5-4400-9D6C-CD8C1F923A7C}">
      <dgm:prSet/>
      <dgm:spPr/>
      <dgm:t>
        <a:bodyPr/>
        <a:lstStyle/>
        <a:p>
          <a:pPr algn="ctr"/>
          <a:endParaRPr lang="en-US"/>
        </a:p>
      </dgm:t>
    </dgm:pt>
    <dgm:pt modelId="{80162E6D-9BEA-4763-96F3-5BA77D41D44A}">
      <dgm:prSet phldrT="[Text]" custT="1"/>
      <dgm:spPr/>
      <dgm:t>
        <a:bodyPr/>
        <a:lstStyle/>
        <a:p>
          <a:pPr algn="ctr"/>
          <a:r>
            <a:rPr lang="en-US" sz="1600">
              <a:latin typeface="Times New Roman" pitchFamily="18" charset="0"/>
              <a:cs typeface="Times New Roman" pitchFamily="18" charset="0"/>
            </a:rPr>
            <a:t>Educate on</a:t>
          </a:r>
        </a:p>
        <a:p>
          <a:pPr algn="ctr"/>
          <a:r>
            <a:rPr lang="en-US" sz="1600">
              <a:latin typeface="Times New Roman" pitchFamily="18" charset="0"/>
              <a:cs typeface="Times New Roman" pitchFamily="18" charset="0"/>
            </a:rPr>
            <a:t>trafficking and social media dangers</a:t>
          </a:r>
        </a:p>
      </dgm:t>
    </dgm:pt>
    <dgm:pt modelId="{3597B0AB-340F-47BA-B63D-AB17537BD1B4}" type="parTrans" cxnId="{7B808AF0-302D-4DE2-83BD-A35000144CE4}">
      <dgm:prSet/>
      <dgm:spPr/>
      <dgm:t>
        <a:bodyPr/>
        <a:lstStyle/>
        <a:p>
          <a:pPr algn="ctr"/>
          <a:endParaRPr lang="en-US"/>
        </a:p>
      </dgm:t>
    </dgm:pt>
    <dgm:pt modelId="{F2FC0FB3-891D-49B3-8524-F6176D9816DC}" type="sibTrans" cxnId="{7B808AF0-302D-4DE2-83BD-A35000144CE4}">
      <dgm:prSet/>
      <dgm:spPr/>
      <dgm:t>
        <a:bodyPr/>
        <a:lstStyle/>
        <a:p>
          <a:pPr algn="ctr"/>
          <a:endParaRPr lang="en-US"/>
        </a:p>
      </dgm:t>
    </dgm:pt>
    <dgm:pt modelId="{70EB14A5-4A64-4871-A1BB-17F8B6D81D9B}">
      <dgm:prSet phldrT="[Text]" custT="1"/>
      <dgm:spPr/>
      <dgm:t>
        <a:bodyPr/>
        <a:lstStyle/>
        <a:p>
          <a:pPr algn="ctr"/>
          <a:r>
            <a:rPr lang="en-US" sz="1600">
              <a:latin typeface="Times New Roman" pitchFamily="18" charset="0"/>
              <a:cs typeface="Times New Roman" pitchFamily="18" charset="0"/>
            </a:rPr>
            <a:t>Monitor activities and seek help from other</a:t>
          </a:r>
        </a:p>
        <a:p>
          <a:pPr algn="ctr"/>
          <a:r>
            <a:rPr lang="en-US" sz="1600">
              <a:latin typeface="Times New Roman" pitchFamily="18" charset="0"/>
              <a:cs typeface="Times New Roman" pitchFamily="18" charset="0"/>
            </a:rPr>
            <a:t>professionals</a:t>
          </a:r>
        </a:p>
      </dgm:t>
    </dgm:pt>
    <dgm:pt modelId="{05A3C4FE-FBEE-4BC2-896E-7E346EC59B11}" type="parTrans" cxnId="{AE87397B-CA25-4AAA-8BA0-FBFEE9CA1C4E}">
      <dgm:prSet/>
      <dgm:spPr/>
      <dgm:t>
        <a:bodyPr/>
        <a:lstStyle/>
        <a:p>
          <a:pPr algn="ctr"/>
          <a:endParaRPr lang="en-US"/>
        </a:p>
      </dgm:t>
    </dgm:pt>
    <dgm:pt modelId="{6972865A-053B-459F-AAE3-BAD0AB0D088E}" type="sibTrans" cxnId="{AE87397B-CA25-4AAA-8BA0-FBFEE9CA1C4E}">
      <dgm:prSet/>
      <dgm:spPr/>
      <dgm:t>
        <a:bodyPr/>
        <a:lstStyle/>
        <a:p>
          <a:pPr algn="ctr"/>
          <a:endParaRPr lang="en-US"/>
        </a:p>
      </dgm:t>
    </dgm:pt>
    <dgm:pt modelId="{E71D7BD6-B9C6-4C82-A722-972C8BBC1F56}" type="pres">
      <dgm:prSet presAssocID="{E5DBBC94-D0A0-4635-8B08-42CA2859701A}" presName="cycle" presStyleCnt="0">
        <dgm:presLayoutVars>
          <dgm:dir/>
          <dgm:resizeHandles val="exact"/>
        </dgm:presLayoutVars>
      </dgm:prSet>
      <dgm:spPr/>
    </dgm:pt>
    <dgm:pt modelId="{2CDC4271-D70E-4D3A-9F3A-AFBAF13E7E69}" type="pres">
      <dgm:prSet presAssocID="{4A2B8414-B0F5-4F92-99F4-7FF7B00B69FA}" presName="node" presStyleLbl="node1" presStyleIdx="0" presStyleCnt="5" custScaleX="120778" custScaleY="139035" custRadScaleRad="98223">
        <dgm:presLayoutVars>
          <dgm:bulletEnabled val="1"/>
        </dgm:presLayoutVars>
      </dgm:prSet>
      <dgm:spPr/>
    </dgm:pt>
    <dgm:pt modelId="{83F826C4-802F-4BCF-8C72-710D97F32815}" type="pres">
      <dgm:prSet presAssocID="{4A2B8414-B0F5-4F92-99F4-7FF7B00B69FA}" presName="spNode" presStyleCnt="0"/>
      <dgm:spPr/>
    </dgm:pt>
    <dgm:pt modelId="{A93534CD-A8B4-407C-95D4-5DB3B0E8581C}" type="pres">
      <dgm:prSet presAssocID="{D3B0E973-F2D6-4662-AB7D-C9E65C6E1923}" presName="sibTrans" presStyleLbl="sibTrans1D1" presStyleIdx="0" presStyleCnt="5"/>
      <dgm:spPr/>
    </dgm:pt>
    <dgm:pt modelId="{2E737166-032E-4D24-8819-9FBD50DF7898}" type="pres">
      <dgm:prSet presAssocID="{F611D09C-8221-4074-8FC2-6CEA81890671}" presName="node" presStyleLbl="node1" presStyleIdx="1" presStyleCnt="5" custScaleX="100055" custScaleY="172059">
        <dgm:presLayoutVars>
          <dgm:bulletEnabled val="1"/>
        </dgm:presLayoutVars>
      </dgm:prSet>
      <dgm:spPr/>
    </dgm:pt>
    <dgm:pt modelId="{C1CD3228-B25C-4A81-85A0-596F8E72224F}" type="pres">
      <dgm:prSet presAssocID="{F611D09C-8221-4074-8FC2-6CEA81890671}" presName="spNode" presStyleCnt="0"/>
      <dgm:spPr/>
    </dgm:pt>
    <dgm:pt modelId="{2ECCC06D-8C64-4B9A-9901-FEB8A384F932}" type="pres">
      <dgm:prSet presAssocID="{3ADED2F8-437F-45C5-8089-94ED0A1F452B}" presName="sibTrans" presStyleLbl="sibTrans1D1" presStyleIdx="1" presStyleCnt="5"/>
      <dgm:spPr/>
    </dgm:pt>
    <dgm:pt modelId="{BF79E9BF-2A9D-433C-A900-ADA2FE11B6A1}" type="pres">
      <dgm:prSet presAssocID="{0133047D-1017-47F0-9AF0-EA972270900E}" presName="node" presStyleLbl="node1" presStyleIdx="2" presStyleCnt="5" custScaleX="124188" custScaleY="146611" custRadScaleRad="101113" custRadScaleInc="-5050">
        <dgm:presLayoutVars>
          <dgm:bulletEnabled val="1"/>
        </dgm:presLayoutVars>
      </dgm:prSet>
      <dgm:spPr/>
    </dgm:pt>
    <dgm:pt modelId="{87195068-7008-465C-B381-E956C73E96E1}" type="pres">
      <dgm:prSet presAssocID="{0133047D-1017-47F0-9AF0-EA972270900E}" presName="spNode" presStyleCnt="0"/>
      <dgm:spPr/>
    </dgm:pt>
    <dgm:pt modelId="{608BD28D-E0BB-42DC-9165-83E6BFBAC5E1}" type="pres">
      <dgm:prSet presAssocID="{7DD78BDA-809F-4B43-8DFE-353894C29537}" presName="sibTrans" presStyleLbl="sibTrans1D1" presStyleIdx="2" presStyleCnt="5"/>
      <dgm:spPr/>
    </dgm:pt>
    <dgm:pt modelId="{2FF94E10-2226-4026-A454-8AB3D210EBCF}" type="pres">
      <dgm:prSet presAssocID="{80162E6D-9BEA-4763-96F3-5BA77D41D44A}" presName="node" presStyleLbl="node1" presStyleIdx="3" presStyleCnt="5" custScaleX="117345" custScaleY="147163">
        <dgm:presLayoutVars>
          <dgm:bulletEnabled val="1"/>
        </dgm:presLayoutVars>
      </dgm:prSet>
      <dgm:spPr/>
    </dgm:pt>
    <dgm:pt modelId="{7D359C18-1448-4007-AB5D-12621A7B66A9}" type="pres">
      <dgm:prSet presAssocID="{80162E6D-9BEA-4763-96F3-5BA77D41D44A}" presName="spNode" presStyleCnt="0"/>
      <dgm:spPr/>
    </dgm:pt>
    <dgm:pt modelId="{48D8A4F5-D1F9-453E-A2C8-C401F5B596DC}" type="pres">
      <dgm:prSet presAssocID="{F2FC0FB3-891D-49B3-8524-F6176D9816DC}" presName="sibTrans" presStyleLbl="sibTrans1D1" presStyleIdx="3" presStyleCnt="5"/>
      <dgm:spPr/>
    </dgm:pt>
    <dgm:pt modelId="{14D406EC-9D58-4CB6-80F6-2DAF7008AD36}" type="pres">
      <dgm:prSet presAssocID="{70EB14A5-4A64-4871-A1BB-17F8B6D81D9B}" presName="node" presStyleLbl="node1" presStyleIdx="4" presStyleCnt="5" custScaleY="171162">
        <dgm:presLayoutVars>
          <dgm:bulletEnabled val="1"/>
        </dgm:presLayoutVars>
      </dgm:prSet>
      <dgm:spPr/>
    </dgm:pt>
    <dgm:pt modelId="{CA073075-0376-47C3-9F26-9F21793D2209}" type="pres">
      <dgm:prSet presAssocID="{70EB14A5-4A64-4871-A1BB-17F8B6D81D9B}" presName="spNode" presStyleCnt="0"/>
      <dgm:spPr/>
    </dgm:pt>
    <dgm:pt modelId="{66CBE99B-DEF9-4DE6-A126-833B5F1A5AE3}" type="pres">
      <dgm:prSet presAssocID="{6972865A-053B-459F-AAE3-BAD0AB0D088E}" presName="sibTrans" presStyleLbl="sibTrans1D1" presStyleIdx="4" presStyleCnt="5"/>
      <dgm:spPr/>
    </dgm:pt>
  </dgm:ptLst>
  <dgm:cxnLst>
    <dgm:cxn modelId="{9AD7301A-00A5-4400-9D6C-CD8C1F923A7C}" srcId="{E5DBBC94-D0A0-4635-8B08-42CA2859701A}" destId="{0133047D-1017-47F0-9AF0-EA972270900E}" srcOrd="2" destOrd="0" parTransId="{209D77B0-0CD9-4B23-8322-D770BB50AA8C}" sibTransId="{7DD78BDA-809F-4B43-8DFE-353894C29537}"/>
    <dgm:cxn modelId="{743FDC23-9139-4E90-B5B3-FB27D7ECB6BE}" type="presOf" srcId="{D3B0E973-F2D6-4662-AB7D-C9E65C6E1923}" destId="{A93534CD-A8B4-407C-95D4-5DB3B0E8581C}" srcOrd="0" destOrd="0" presId="urn:microsoft.com/office/officeart/2005/8/layout/cycle6"/>
    <dgm:cxn modelId="{9F3E2D2E-033E-45C7-A4F4-F3F0A50C3CB6}" type="presOf" srcId="{F2FC0FB3-891D-49B3-8524-F6176D9816DC}" destId="{48D8A4F5-D1F9-453E-A2C8-C401F5B596DC}" srcOrd="0" destOrd="0" presId="urn:microsoft.com/office/officeart/2005/8/layout/cycle6"/>
    <dgm:cxn modelId="{75B54B40-C42C-44C4-B992-8A888F20096A}" srcId="{E5DBBC94-D0A0-4635-8B08-42CA2859701A}" destId="{4A2B8414-B0F5-4F92-99F4-7FF7B00B69FA}" srcOrd="0" destOrd="0" parTransId="{E287EC07-2980-4BD1-BFF5-54C12830AF6C}" sibTransId="{D3B0E973-F2D6-4662-AB7D-C9E65C6E1923}"/>
    <dgm:cxn modelId="{AC08F961-2619-4141-97D1-1435FD28B5D9}" srcId="{E5DBBC94-D0A0-4635-8B08-42CA2859701A}" destId="{F611D09C-8221-4074-8FC2-6CEA81890671}" srcOrd="1" destOrd="0" parTransId="{5536A1C9-E156-43CA-9D53-E53798580197}" sibTransId="{3ADED2F8-437F-45C5-8089-94ED0A1F452B}"/>
    <dgm:cxn modelId="{41A50544-8D46-4E47-AD3B-E6A28B39BF5E}" type="presOf" srcId="{0133047D-1017-47F0-9AF0-EA972270900E}" destId="{BF79E9BF-2A9D-433C-A900-ADA2FE11B6A1}" srcOrd="0" destOrd="0" presId="urn:microsoft.com/office/officeart/2005/8/layout/cycle6"/>
    <dgm:cxn modelId="{180C4B47-2652-47BB-9989-73C77F28079F}" type="presOf" srcId="{6972865A-053B-459F-AAE3-BAD0AB0D088E}" destId="{66CBE99B-DEF9-4DE6-A126-833B5F1A5AE3}" srcOrd="0" destOrd="0" presId="urn:microsoft.com/office/officeart/2005/8/layout/cycle6"/>
    <dgm:cxn modelId="{AE87397B-CA25-4AAA-8BA0-FBFEE9CA1C4E}" srcId="{E5DBBC94-D0A0-4635-8B08-42CA2859701A}" destId="{70EB14A5-4A64-4871-A1BB-17F8B6D81D9B}" srcOrd="4" destOrd="0" parTransId="{05A3C4FE-FBEE-4BC2-896E-7E346EC59B11}" sibTransId="{6972865A-053B-459F-AAE3-BAD0AB0D088E}"/>
    <dgm:cxn modelId="{C81E9B82-4ABF-42C7-B0E2-E433270CDAA5}" type="presOf" srcId="{3ADED2F8-437F-45C5-8089-94ED0A1F452B}" destId="{2ECCC06D-8C64-4B9A-9901-FEB8A384F932}" srcOrd="0" destOrd="0" presId="urn:microsoft.com/office/officeart/2005/8/layout/cycle6"/>
    <dgm:cxn modelId="{C2300489-F24C-4905-9564-783F69E88B6D}" type="presOf" srcId="{E5DBBC94-D0A0-4635-8B08-42CA2859701A}" destId="{E71D7BD6-B9C6-4C82-A722-972C8BBC1F56}" srcOrd="0" destOrd="0" presId="urn:microsoft.com/office/officeart/2005/8/layout/cycle6"/>
    <dgm:cxn modelId="{3E0BF798-6F71-4760-99D7-1EBF83A88769}" type="presOf" srcId="{4A2B8414-B0F5-4F92-99F4-7FF7B00B69FA}" destId="{2CDC4271-D70E-4D3A-9F3A-AFBAF13E7E69}" srcOrd="0" destOrd="0" presId="urn:microsoft.com/office/officeart/2005/8/layout/cycle6"/>
    <dgm:cxn modelId="{9F925CA0-C236-42BC-B8BB-AD84A95DD59A}" type="presOf" srcId="{F611D09C-8221-4074-8FC2-6CEA81890671}" destId="{2E737166-032E-4D24-8819-9FBD50DF7898}" srcOrd="0" destOrd="0" presId="urn:microsoft.com/office/officeart/2005/8/layout/cycle6"/>
    <dgm:cxn modelId="{17C62EB2-778A-4544-A43C-4CFE56B37C24}" type="presOf" srcId="{7DD78BDA-809F-4B43-8DFE-353894C29537}" destId="{608BD28D-E0BB-42DC-9165-83E6BFBAC5E1}" srcOrd="0" destOrd="0" presId="urn:microsoft.com/office/officeart/2005/8/layout/cycle6"/>
    <dgm:cxn modelId="{AA7474C8-1DFD-437C-B6EF-B280C84D2155}" type="presOf" srcId="{80162E6D-9BEA-4763-96F3-5BA77D41D44A}" destId="{2FF94E10-2226-4026-A454-8AB3D210EBCF}" srcOrd="0" destOrd="0" presId="urn:microsoft.com/office/officeart/2005/8/layout/cycle6"/>
    <dgm:cxn modelId="{1B118DC9-DC42-463E-A90A-0906679893E5}" type="presOf" srcId="{70EB14A5-4A64-4871-A1BB-17F8B6D81D9B}" destId="{14D406EC-9D58-4CB6-80F6-2DAF7008AD36}" srcOrd="0" destOrd="0" presId="urn:microsoft.com/office/officeart/2005/8/layout/cycle6"/>
    <dgm:cxn modelId="{7B808AF0-302D-4DE2-83BD-A35000144CE4}" srcId="{E5DBBC94-D0A0-4635-8B08-42CA2859701A}" destId="{80162E6D-9BEA-4763-96F3-5BA77D41D44A}" srcOrd="3" destOrd="0" parTransId="{3597B0AB-340F-47BA-B63D-AB17537BD1B4}" sibTransId="{F2FC0FB3-891D-49B3-8524-F6176D9816DC}"/>
    <dgm:cxn modelId="{B7A518CB-E961-417A-845C-6D47F1586E68}" type="presParOf" srcId="{E71D7BD6-B9C6-4C82-A722-972C8BBC1F56}" destId="{2CDC4271-D70E-4D3A-9F3A-AFBAF13E7E69}" srcOrd="0" destOrd="0" presId="urn:microsoft.com/office/officeart/2005/8/layout/cycle6"/>
    <dgm:cxn modelId="{E6EA19EB-DDBF-4DC6-B650-A826A5892FF0}" type="presParOf" srcId="{E71D7BD6-B9C6-4C82-A722-972C8BBC1F56}" destId="{83F826C4-802F-4BCF-8C72-710D97F32815}" srcOrd="1" destOrd="0" presId="urn:microsoft.com/office/officeart/2005/8/layout/cycle6"/>
    <dgm:cxn modelId="{A3AFF07F-6EBD-4A50-914E-EEE6EE538935}" type="presParOf" srcId="{E71D7BD6-B9C6-4C82-A722-972C8BBC1F56}" destId="{A93534CD-A8B4-407C-95D4-5DB3B0E8581C}" srcOrd="2" destOrd="0" presId="urn:microsoft.com/office/officeart/2005/8/layout/cycle6"/>
    <dgm:cxn modelId="{1D3052A5-C829-47CF-8732-D5C3543E82EC}" type="presParOf" srcId="{E71D7BD6-B9C6-4C82-A722-972C8BBC1F56}" destId="{2E737166-032E-4D24-8819-9FBD50DF7898}" srcOrd="3" destOrd="0" presId="urn:microsoft.com/office/officeart/2005/8/layout/cycle6"/>
    <dgm:cxn modelId="{A8F81FAD-EBEE-40AF-8487-FF7EAE336CB3}" type="presParOf" srcId="{E71D7BD6-B9C6-4C82-A722-972C8BBC1F56}" destId="{C1CD3228-B25C-4A81-85A0-596F8E72224F}" srcOrd="4" destOrd="0" presId="urn:microsoft.com/office/officeart/2005/8/layout/cycle6"/>
    <dgm:cxn modelId="{4CCBD2EA-758F-4886-A8EC-9F9BF2B404AC}" type="presParOf" srcId="{E71D7BD6-B9C6-4C82-A722-972C8BBC1F56}" destId="{2ECCC06D-8C64-4B9A-9901-FEB8A384F932}" srcOrd="5" destOrd="0" presId="urn:microsoft.com/office/officeart/2005/8/layout/cycle6"/>
    <dgm:cxn modelId="{0FEC18C6-904A-4CBA-BC30-CFE79BFE9848}" type="presParOf" srcId="{E71D7BD6-B9C6-4C82-A722-972C8BBC1F56}" destId="{BF79E9BF-2A9D-433C-A900-ADA2FE11B6A1}" srcOrd="6" destOrd="0" presId="urn:microsoft.com/office/officeart/2005/8/layout/cycle6"/>
    <dgm:cxn modelId="{8E00BAF1-9283-43BF-9E21-E723209A5B3C}" type="presParOf" srcId="{E71D7BD6-B9C6-4C82-A722-972C8BBC1F56}" destId="{87195068-7008-465C-B381-E956C73E96E1}" srcOrd="7" destOrd="0" presId="urn:microsoft.com/office/officeart/2005/8/layout/cycle6"/>
    <dgm:cxn modelId="{D4CE4D9F-1653-46E1-888B-F2B601ECCF67}" type="presParOf" srcId="{E71D7BD6-B9C6-4C82-A722-972C8BBC1F56}" destId="{608BD28D-E0BB-42DC-9165-83E6BFBAC5E1}" srcOrd="8" destOrd="0" presId="urn:microsoft.com/office/officeart/2005/8/layout/cycle6"/>
    <dgm:cxn modelId="{36818B79-3095-4EBD-9E21-444085C90AD0}" type="presParOf" srcId="{E71D7BD6-B9C6-4C82-A722-972C8BBC1F56}" destId="{2FF94E10-2226-4026-A454-8AB3D210EBCF}" srcOrd="9" destOrd="0" presId="urn:microsoft.com/office/officeart/2005/8/layout/cycle6"/>
    <dgm:cxn modelId="{EA76CE45-288F-4658-BB56-DF27A50DC9FB}" type="presParOf" srcId="{E71D7BD6-B9C6-4C82-A722-972C8BBC1F56}" destId="{7D359C18-1448-4007-AB5D-12621A7B66A9}" srcOrd="10" destOrd="0" presId="urn:microsoft.com/office/officeart/2005/8/layout/cycle6"/>
    <dgm:cxn modelId="{CDED2A8F-5E48-49E8-B823-5808E147C6DA}" type="presParOf" srcId="{E71D7BD6-B9C6-4C82-A722-972C8BBC1F56}" destId="{48D8A4F5-D1F9-453E-A2C8-C401F5B596DC}" srcOrd="11" destOrd="0" presId="urn:microsoft.com/office/officeart/2005/8/layout/cycle6"/>
    <dgm:cxn modelId="{8B0ACC2B-4AE5-4D0F-9114-2FFBEEDBC6BB}" type="presParOf" srcId="{E71D7BD6-B9C6-4C82-A722-972C8BBC1F56}" destId="{14D406EC-9D58-4CB6-80F6-2DAF7008AD36}" srcOrd="12" destOrd="0" presId="urn:microsoft.com/office/officeart/2005/8/layout/cycle6"/>
    <dgm:cxn modelId="{24F0B6DC-D4DC-4E78-B449-9323C73290D6}" type="presParOf" srcId="{E71D7BD6-B9C6-4C82-A722-972C8BBC1F56}" destId="{CA073075-0376-47C3-9F26-9F21793D2209}" srcOrd="13" destOrd="0" presId="urn:microsoft.com/office/officeart/2005/8/layout/cycle6"/>
    <dgm:cxn modelId="{5929A022-E5BE-447B-BF85-A2FD4F500412}" type="presParOf" srcId="{E71D7BD6-B9C6-4C82-A722-972C8BBC1F56}" destId="{66CBE99B-DEF9-4DE6-A126-833B5F1A5AE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672C8-361E-4B5F-8577-8815579E205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21B98FB0-1E81-4B61-9AED-4A703FDA67BC}">
      <dgm:prSet phldrT="[Text]"/>
      <dgm:spPr/>
      <dgm:t>
        <a:bodyPr/>
        <a:lstStyle/>
        <a:p>
          <a:r>
            <a:rPr lang="en-US">
              <a:solidFill>
                <a:schemeClr val="tx1"/>
              </a:solidFill>
              <a:latin typeface="Times New Roman" pitchFamily="18" charset="0"/>
              <a:cs typeface="Times New Roman" pitchFamily="18" charset="0"/>
            </a:rPr>
            <a:t>Risk factors </a:t>
          </a:r>
        </a:p>
      </dgm:t>
    </dgm:pt>
    <dgm:pt modelId="{226B9488-0D70-4285-B0B2-1D1704FAA434}" type="parTrans" cxnId="{B47E74F8-F101-4CD4-BBE5-CE54F8E1D4FE}">
      <dgm:prSet/>
      <dgm:spPr/>
      <dgm:t>
        <a:bodyPr/>
        <a:lstStyle/>
        <a:p>
          <a:endParaRPr lang="en-US"/>
        </a:p>
      </dgm:t>
    </dgm:pt>
    <dgm:pt modelId="{CC6B51C5-93AD-4EBD-B18C-E6D93B772A8A}" type="sibTrans" cxnId="{B47E74F8-F101-4CD4-BBE5-CE54F8E1D4FE}">
      <dgm:prSet/>
      <dgm:spPr/>
      <dgm:t>
        <a:bodyPr/>
        <a:lstStyle/>
        <a:p>
          <a:endParaRPr lang="en-US"/>
        </a:p>
      </dgm:t>
    </dgm:pt>
    <dgm:pt modelId="{E1440447-0A7D-4D06-9FB3-736BDE11565C}">
      <dgm:prSet phldrT="[Text]" custT="1"/>
      <dgm:spPr/>
      <dgm:t>
        <a:bodyPr/>
        <a:lstStyle/>
        <a:p>
          <a:r>
            <a:rPr lang="en-US" sz="2000">
              <a:latin typeface="Times New Roman" pitchFamily="18" charset="0"/>
              <a:cs typeface="Times New Roman" pitchFamily="18" charset="0"/>
            </a:rPr>
            <a:t>Prior sexual violence or abuse</a:t>
          </a:r>
        </a:p>
      </dgm:t>
    </dgm:pt>
    <dgm:pt modelId="{C5163FAF-31C4-48F8-ACE9-EBC1BB70B2DA}" type="parTrans" cxnId="{F6FFC93C-99D5-4404-BEAA-A317AF4DF01D}">
      <dgm:prSet/>
      <dgm:spPr/>
      <dgm:t>
        <a:bodyPr/>
        <a:lstStyle/>
        <a:p>
          <a:endParaRPr lang="en-US"/>
        </a:p>
      </dgm:t>
    </dgm:pt>
    <dgm:pt modelId="{C1E3698C-9DAD-4D25-86BF-1E021532F699}" type="sibTrans" cxnId="{F6FFC93C-99D5-4404-BEAA-A317AF4DF01D}">
      <dgm:prSet/>
      <dgm:spPr/>
      <dgm:t>
        <a:bodyPr/>
        <a:lstStyle/>
        <a:p>
          <a:endParaRPr lang="en-US"/>
        </a:p>
      </dgm:t>
    </dgm:pt>
    <dgm:pt modelId="{F270BE74-2E38-490C-9216-FD93B938FB5C}">
      <dgm:prSet phldrT="[Text]" custT="1"/>
      <dgm:spPr/>
      <dgm:t>
        <a:bodyPr/>
        <a:lstStyle/>
        <a:p>
          <a:r>
            <a:rPr lang="en-US" sz="1800">
              <a:latin typeface="Times New Roman" pitchFamily="18" charset="0"/>
              <a:cs typeface="Times New Roman" pitchFamily="18" charset="0"/>
            </a:rPr>
            <a:t>Generational poverty and trauma</a:t>
          </a:r>
        </a:p>
      </dgm:t>
    </dgm:pt>
    <dgm:pt modelId="{A41622D4-4996-4200-A258-78CCDBD95663}" type="parTrans" cxnId="{A08903BF-9471-4B6D-8EC5-A3A3DB18943A}">
      <dgm:prSet/>
      <dgm:spPr/>
      <dgm:t>
        <a:bodyPr/>
        <a:lstStyle/>
        <a:p>
          <a:endParaRPr lang="en-US"/>
        </a:p>
      </dgm:t>
    </dgm:pt>
    <dgm:pt modelId="{85E070ED-A8CA-4100-B1FC-650A110D8FF3}" type="sibTrans" cxnId="{A08903BF-9471-4B6D-8EC5-A3A3DB18943A}">
      <dgm:prSet/>
      <dgm:spPr/>
      <dgm:t>
        <a:bodyPr/>
        <a:lstStyle/>
        <a:p>
          <a:endParaRPr lang="en-US"/>
        </a:p>
      </dgm:t>
    </dgm:pt>
    <dgm:pt modelId="{5A698870-11BF-4F10-B4C2-9EA013D9AF78}">
      <dgm:prSet phldrT="[Text]" custT="1"/>
      <dgm:spPr/>
      <dgm:t>
        <a:bodyPr/>
        <a:lstStyle/>
        <a:p>
          <a:r>
            <a:rPr lang="en-US" sz="2000">
              <a:latin typeface="Times New Roman" pitchFamily="18" charset="0"/>
              <a:cs typeface="Times New Roman" pitchFamily="18" charset="0"/>
            </a:rPr>
            <a:t>Unstable</a:t>
          </a:r>
        </a:p>
        <a:p>
          <a:r>
            <a:rPr lang="en-US" sz="2000">
              <a:latin typeface="Times New Roman" pitchFamily="18" charset="0"/>
              <a:cs typeface="Times New Roman" pitchFamily="18" charset="0"/>
            </a:rPr>
            <a:t>living conditions</a:t>
          </a:r>
        </a:p>
      </dgm:t>
    </dgm:pt>
    <dgm:pt modelId="{20454CE2-3E71-4814-B081-B2E259C7D07A}" type="parTrans" cxnId="{5B980484-6415-41DE-9BB6-E7EDF88BDB00}">
      <dgm:prSet/>
      <dgm:spPr/>
      <dgm:t>
        <a:bodyPr/>
        <a:lstStyle/>
        <a:p>
          <a:endParaRPr lang="en-US"/>
        </a:p>
      </dgm:t>
    </dgm:pt>
    <dgm:pt modelId="{EA68A50C-846D-4368-9437-5D25AAEE7B2A}" type="sibTrans" cxnId="{5B980484-6415-41DE-9BB6-E7EDF88BDB00}">
      <dgm:prSet/>
      <dgm:spPr/>
      <dgm:t>
        <a:bodyPr/>
        <a:lstStyle/>
        <a:p>
          <a:endParaRPr lang="en-US"/>
        </a:p>
      </dgm:t>
    </dgm:pt>
    <dgm:pt modelId="{E54A45E0-A53F-4172-938B-45E4A43B879C}" type="pres">
      <dgm:prSet presAssocID="{998672C8-361E-4B5F-8577-8815579E2059}" presName="Name0" presStyleCnt="0">
        <dgm:presLayoutVars>
          <dgm:chMax val="1"/>
          <dgm:chPref val="1"/>
          <dgm:dir/>
          <dgm:animOne val="branch"/>
          <dgm:animLvl val="lvl"/>
        </dgm:presLayoutVars>
      </dgm:prSet>
      <dgm:spPr/>
    </dgm:pt>
    <dgm:pt modelId="{076A6D89-972B-48E2-9537-53BF41897162}" type="pres">
      <dgm:prSet presAssocID="{21B98FB0-1E81-4B61-9AED-4A703FDA67BC}" presName="singleCycle" presStyleCnt="0"/>
      <dgm:spPr/>
    </dgm:pt>
    <dgm:pt modelId="{1F74C719-1851-47E0-A368-4834E59E4B64}" type="pres">
      <dgm:prSet presAssocID="{21B98FB0-1E81-4B61-9AED-4A703FDA67BC}" presName="singleCenter" presStyleLbl="node1" presStyleIdx="0" presStyleCnt="4" custLinFactNeighborX="4068" custLinFactNeighborY="-4068">
        <dgm:presLayoutVars>
          <dgm:chMax val="7"/>
          <dgm:chPref val="7"/>
        </dgm:presLayoutVars>
      </dgm:prSet>
      <dgm:spPr/>
    </dgm:pt>
    <dgm:pt modelId="{48DE87C0-9B50-45BC-A960-83A39152E307}" type="pres">
      <dgm:prSet presAssocID="{C5163FAF-31C4-48F8-ACE9-EBC1BB70B2DA}" presName="Name56" presStyleLbl="parChTrans1D2" presStyleIdx="0" presStyleCnt="3"/>
      <dgm:spPr/>
    </dgm:pt>
    <dgm:pt modelId="{AF31B38D-A663-44F2-A8D8-F15100EB00ED}" type="pres">
      <dgm:prSet presAssocID="{E1440447-0A7D-4D06-9FB3-736BDE11565C}" presName="text0" presStyleLbl="node1" presStyleIdx="1" presStyleCnt="4" custScaleX="245960" custScaleY="132033" custRadScaleRad="94413" custRadScaleInc="5506">
        <dgm:presLayoutVars>
          <dgm:bulletEnabled val="1"/>
        </dgm:presLayoutVars>
      </dgm:prSet>
      <dgm:spPr/>
    </dgm:pt>
    <dgm:pt modelId="{EED65C76-275B-4F49-850C-86A0907E50BD}" type="pres">
      <dgm:prSet presAssocID="{A41622D4-4996-4200-A258-78CCDBD95663}" presName="Name56" presStyleLbl="parChTrans1D2" presStyleIdx="1" presStyleCnt="3"/>
      <dgm:spPr/>
    </dgm:pt>
    <dgm:pt modelId="{4AAB6571-888E-40F3-A0E8-543A1C6AD0E8}" type="pres">
      <dgm:prSet presAssocID="{F270BE74-2E38-490C-9216-FD93B938FB5C}" presName="text0" presStyleLbl="node1" presStyleIdx="2" presStyleCnt="4" custScaleX="234671" custScaleY="173687" custRadScaleRad="122723" custRadScaleInc="-8277">
        <dgm:presLayoutVars>
          <dgm:bulletEnabled val="1"/>
        </dgm:presLayoutVars>
      </dgm:prSet>
      <dgm:spPr/>
    </dgm:pt>
    <dgm:pt modelId="{12A32C07-1296-4A44-8CD0-B02EEA97F36B}" type="pres">
      <dgm:prSet presAssocID="{20454CE2-3E71-4814-B081-B2E259C7D07A}" presName="Name56" presStyleLbl="parChTrans1D2" presStyleIdx="2" presStyleCnt="3"/>
      <dgm:spPr/>
    </dgm:pt>
    <dgm:pt modelId="{B8792A70-F37B-4F0A-BABD-38474315F1BE}" type="pres">
      <dgm:prSet presAssocID="{5A698870-11BF-4F10-B4C2-9EA013D9AF78}" presName="text0" presStyleLbl="node1" presStyleIdx="3" presStyleCnt="4" custScaleX="182350" custScaleY="185645" custRadScaleRad="108293" custRadScaleInc="5318">
        <dgm:presLayoutVars>
          <dgm:bulletEnabled val="1"/>
        </dgm:presLayoutVars>
      </dgm:prSet>
      <dgm:spPr/>
    </dgm:pt>
  </dgm:ptLst>
  <dgm:cxnLst>
    <dgm:cxn modelId="{57895B26-B605-4C6F-BDDC-01D599D92FB7}" type="presOf" srcId="{A41622D4-4996-4200-A258-78CCDBD95663}" destId="{EED65C76-275B-4F49-850C-86A0907E50BD}" srcOrd="0" destOrd="0" presId="urn:microsoft.com/office/officeart/2008/layout/RadialCluster"/>
    <dgm:cxn modelId="{F6FFC93C-99D5-4404-BEAA-A317AF4DF01D}" srcId="{21B98FB0-1E81-4B61-9AED-4A703FDA67BC}" destId="{E1440447-0A7D-4D06-9FB3-736BDE11565C}" srcOrd="0" destOrd="0" parTransId="{C5163FAF-31C4-48F8-ACE9-EBC1BB70B2DA}" sibTransId="{C1E3698C-9DAD-4D25-86BF-1E021532F699}"/>
    <dgm:cxn modelId="{EB271342-AAA0-4AD0-BD35-C0FB1776A927}" type="presOf" srcId="{F270BE74-2E38-490C-9216-FD93B938FB5C}" destId="{4AAB6571-888E-40F3-A0E8-543A1C6AD0E8}" srcOrd="0" destOrd="0" presId="urn:microsoft.com/office/officeart/2008/layout/RadialCluster"/>
    <dgm:cxn modelId="{56002A65-2B8E-4298-A251-7F809D127138}" type="presOf" srcId="{5A698870-11BF-4F10-B4C2-9EA013D9AF78}" destId="{B8792A70-F37B-4F0A-BABD-38474315F1BE}" srcOrd="0" destOrd="0" presId="urn:microsoft.com/office/officeart/2008/layout/RadialCluster"/>
    <dgm:cxn modelId="{57F30450-F3D4-4B4A-9E86-DC73275EFFE6}" type="presOf" srcId="{E1440447-0A7D-4D06-9FB3-736BDE11565C}" destId="{AF31B38D-A663-44F2-A8D8-F15100EB00ED}" srcOrd="0" destOrd="0" presId="urn:microsoft.com/office/officeart/2008/layout/RadialCluster"/>
    <dgm:cxn modelId="{FFABB577-16FB-4071-BEE8-7D6315FDCE39}" type="presOf" srcId="{20454CE2-3E71-4814-B081-B2E259C7D07A}" destId="{12A32C07-1296-4A44-8CD0-B02EEA97F36B}" srcOrd="0" destOrd="0" presId="urn:microsoft.com/office/officeart/2008/layout/RadialCluster"/>
    <dgm:cxn modelId="{D45A8E5A-4DDA-494C-8DBA-753CBDCD02BC}" type="presOf" srcId="{C5163FAF-31C4-48F8-ACE9-EBC1BB70B2DA}" destId="{48DE87C0-9B50-45BC-A960-83A39152E307}" srcOrd="0" destOrd="0" presId="urn:microsoft.com/office/officeart/2008/layout/RadialCluster"/>
    <dgm:cxn modelId="{5B980484-6415-41DE-9BB6-E7EDF88BDB00}" srcId="{21B98FB0-1E81-4B61-9AED-4A703FDA67BC}" destId="{5A698870-11BF-4F10-B4C2-9EA013D9AF78}" srcOrd="2" destOrd="0" parTransId="{20454CE2-3E71-4814-B081-B2E259C7D07A}" sibTransId="{EA68A50C-846D-4368-9437-5D25AAEE7B2A}"/>
    <dgm:cxn modelId="{009954AA-B11E-48B0-B4A2-B68A0FF70B6B}" type="presOf" srcId="{998672C8-361E-4B5F-8577-8815579E2059}" destId="{E54A45E0-A53F-4172-938B-45E4A43B879C}" srcOrd="0" destOrd="0" presId="urn:microsoft.com/office/officeart/2008/layout/RadialCluster"/>
    <dgm:cxn modelId="{A08903BF-9471-4B6D-8EC5-A3A3DB18943A}" srcId="{21B98FB0-1E81-4B61-9AED-4A703FDA67BC}" destId="{F270BE74-2E38-490C-9216-FD93B938FB5C}" srcOrd="1" destOrd="0" parTransId="{A41622D4-4996-4200-A258-78CCDBD95663}" sibTransId="{85E070ED-A8CA-4100-B1FC-650A110D8FF3}"/>
    <dgm:cxn modelId="{B47E74F8-F101-4CD4-BBE5-CE54F8E1D4FE}" srcId="{998672C8-361E-4B5F-8577-8815579E2059}" destId="{21B98FB0-1E81-4B61-9AED-4A703FDA67BC}" srcOrd="0" destOrd="0" parTransId="{226B9488-0D70-4285-B0B2-1D1704FAA434}" sibTransId="{CC6B51C5-93AD-4EBD-B18C-E6D93B772A8A}"/>
    <dgm:cxn modelId="{5F4CD7FF-7E47-49F7-B0D9-E2279CDBDC2B}" type="presOf" srcId="{21B98FB0-1E81-4B61-9AED-4A703FDA67BC}" destId="{1F74C719-1851-47E0-A368-4834E59E4B64}" srcOrd="0" destOrd="0" presId="urn:microsoft.com/office/officeart/2008/layout/RadialCluster"/>
    <dgm:cxn modelId="{799C425A-EAD8-4B3D-9EE4-569C44410C91}" type="presParOf" srcId="{E54A45E0-A53F-4172-938B-45E4A43B879C}" destId="{076A6D89-972B-48E2-9537-53BF41897162}" srcOrd="0" destOrd="0" presId="urn:microsoft.com/office/officeart/2008/layout/RadialCluster"/>
    <dgm:cxn modelId="{AE1D3500-1BBB-4368-87DD-53A001C85147}" type="presParOf" srcId="{076A6D89-972B-48E2-9537-53BF41897162}" destId="{1F74C719-1851-47E0-A368-4834E59E4B64}" srcOrd="0" destOrd="0" presId="urn:microsoft.com/office/officeart/2008/layout/RadialCluster"/>
    <dgm:cxn modelId="{45BBDCB8-67CA-44F5-81E8-D413CA67F2C3}" type="presParOf" srcId="{076A6D89-972B-48E2-9537-53BF41897162}" destId="{48DE87C0-9B50-45BC-A960-83A39152E307}" srcOrd="1" destOrd="0" presId="urn:microsoft.com/office/officeart/2008/layout/RadialCluster"/>
    <dgm:cxn modelId="{76B8624E-801F-4C99-862D-EDE2DD22E005}" type="presParOf" srcId="{076A6D89-972B-48E2-9537-53BF41897162}" destId="{AF31B38D-A663-44F2-A8D8-F15100EB00ED}" srcOrd="2" destOrd="0" presId="urn:microsoft.com/office/officeart/2008/layout/RadialCluster"/>
    <dgm:cxn modelId="{FC8E9EE3-0282-45DD-AF55-02542E809ABA}" type="presParOf" srcId="{076A6D89-972B-48E2-9537-53BF41897162}" destId="{EED65C76-275B-4F49-850C-86A0907E50BD}" srcOrd="3" destOrd="0" presId="urn:microsoft.com/office/officeart/2008/layout/RadialCluster"/>
    <dgm:cxn modelId="{10EA2BA8-BE30-4768-AF1E-15D7D22DF14D}" type="presParOf" srcId="{076A6D89-972B-48E2-9537-53BF41897162}" destId="{4AAB6571-888E-40F3-A0E8-543A1C6AD0E8}" srcOrd="4" destOrd="0" presId="urn:microsoft.com/office/officeart/2008/layout/RadialCluster"/>
    <dgm:cxn modelId="{AA4E40C2-B60A-4B20-8D87-D3B38CF2DDB0}" type="presParOf" srcId="{076A6D89-972B-48E2-9537-53BF41897162}" destId="{12A32C07-1296-4A44-8CD0-B02EEA97F36B}" srcOrd="5" destOrd="0" presId="urn:microsoft.com/office/officeart/2008/layout/RadialCluster"/>
    <dgm:cxn modelId="{62E432EA-5CF8-46CF-95D8-52240FF00B11}" type="presParOf" srcId="{076A6D89-972B-48E2-9537-53BF41897162}" destId="{B8792A70-F37B-4F0A-BABD-38474315F1BE}"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568CC4-E066-48D2-A059-32094A3457A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D55787F0-CEA4-47FF-B911-910F3B91BA73}">
      <dgm:prSet phldrT="[Text]" custT="1"/>
      <dgm:spPr/>
      <dgm:t>
        <a:bodyPr/>
        <a:lstStyle/>
        <a:p>
          <a:r>
            <a:rPr lang="en-US" sz="1800" b="1">
              <a:latin typeface="Times New Roman" pitchFamily="18" charset="0"/>
              <a:cs typeface="Times New Roman" pitchFamily="18" charset="0"/>
            </a:rPr>
            <a:t>Scared to testify</a:t>
          </a:r>
        </a:p>
      </dgm:t>
    </dgm:pt>
    <dgm:pt modelId="{62416AFE-212C-456B-94AD-1FF33CC142AE}" type="parTrans" cxnId="{C59C6BCC-21D8-4C7E-BD86-93E8DCEC9614}">
      <dgm:prSet/>
      <dgm:spPr/>
      <dgm:t>
        <a:bodyPr/>
        <a:lstStyle/>
        <a:p>
          <a:endParaRPr lang="en-US" b="1"/>
        </a:p>
      </dgm:t>
    </dgm:pt>
    <dgm:pt modelId="{6B4DCFB8-A0F1-4128-A7EB-534180233539}" type="sibTrans" cxnId="{C59C6BCC-21D8-4C7E-BD86-93E8DCEC9614}">
      <dgm:prSet/>
      <dgm:spPr/>
      <dgm:t>
        <a:bodyPr/>
        <a:lstStyle/>
        <a:p>
          <a:endParaRPr lang="en-US" b="1"/>
        </a:p>
      </dgm:t>
    </dgm:pt>
    <dgm:pt modelId="{FB7D4452-1DB9-4ABB-8A6F-63C5EC86565B}">
      <dgm:prSet phldrT="[Text]" custT="1"/>
      <dgm:spPr/>
      <dgm:t>
        <a:bodyPr/>
        <a:lstStyle/>
        <a:p>
          <a:r>
            <a:rPr lang="en-US" sz="1800" b="1">
              <a:latin typeface="Times New Roman" pitchFamily="18" charset="0"/>
              <a:cs typeface="Times New Roman" pitchFamily="18" charset="0"/>
            </a:rPr>
            <a:t>Trafficker source of protection</a:t>
          </a:r>
        </a:p>
      </dgm:t>
    </dgm:pt>
    <dgm:pt modelId="{E72B1C75-FF52-45ED-88FB-F96719538785}" type="parTrans" cxnId="{76D867A8-CD41-4FFC-BE56-0A83314CD7CB}">
      <dgm:prSet/>
      <dgm:spPr/>
      <dgm:t>
        <a:bodyPr/>
        <a:lstStyle/>
        <a:p>
          <a:endParaRPr lang="en-US" b="1"/>
        </a:p>
      </dgm:t>
    </dgm:pt>
    <dgm:pt modelId="{BD4E8F86-E2DA-444C-A439-BB84B6B0C195}" type="sibTrans" cxnId="{76D867A8-CD41-4FFC-BE56-0A83314CD7CB}">
      <dgm:prSet/>
      <dgm:spPr/>
      <dgm:t>
        <a:bodyPr/>
        <a:lstStyle/>
        <a:p>
          <a:endParaRPr lang="en-US" b="1"/>
        </a:p>
      </dgm:t>
    </dgm:pt>
    <dgm:pt modelId="{0FE59589-6C2B-415A-B594-B020B93563F1}">
      <dgm:prSet phldrT="[Text]" custT="1"/>
      <dgm:spPr/>
      <dgm:t>
        <a:bodyPr/>
        <a:lstStyle/>
        <a:p>
          <a:r>
            <a:rPr lang="en-US" sz="1800" b="1">
              <a:latin typeface="Times New Roman" pitchFamily="18" charset="0"/>
              <a:cs typeface="Times New Roman" pitchFamily="18" charset="0"/>
            </a:rPr>
            <a:t>Minimal punishment</a:t>
          </a:r>
        </a:p>
      </dgm:t>
    </dgm:pt>
    <dgm:pt modelId="{E90A0606-8F34-4E3A-AC3D-07FBC82BB2F8}" type="parTrans" cxnId="{54D7374B-83A2-44A9-99CE-2F7665C59067}">
      <dgm:prSet/>
      <dgm:spPr/>
      <dgm:t>
        <a:bodyPr/>
        <a:lstStyle/>
        <a:p>
          <a:endParaRPr lang="en-US" b="1"/>
        </a:p>
      </dgm:t>
    </dgm:pt>
    <dgm:pt modelId="{94499B63-D634-4D00-BC6D-9F1F1F38DAD1}" type="sibTrans" cxnId="{54D7374B-83A2-44A9-99CE-2F7665C59067}">
      <dgm:prSet/>
      <dgm:spPr/>
      <dgm:t>
        <a:bodyPr/>
        <a:lstStyle/>
        <a:p>
          <a:endParaRPr lang="en-US" b="1"/>
        </a:p>
      </dgm:t>
    </dgm:pt>
    <dgm:pt modelId="{3CAD1B73-2EB3-4A4C-9B24-DE2DF7FD000D}">
      <dgm:prSet phldrT="[Text]" custT="1"/>
      <dgm:spPr/>
      <dgm:t>
        <a:bodyPr/>
        <a:lstStyle/>
        <a:p>
          <a:r>
            <a:rPr lang="en-US" sz="1800" b="1">
              <a:latin typeface="Times New Roman" pitchFamily="18" charset="0"/>
              <a:cs typeface="Times New Roman" pitchFamily="18" charset="0"/>
            </a:rPr>
            <a:t>Law is on trafficker’s side</a:t>
          </a:r>
        </a:p>
      </dgm:t>
    </dgm:pt>
    <dgm:pt modelId="{BDF0EB22-4240-46CC-8BA8-C0F26CD3057F}" type="parTrans" cxnId="{601DBA59-F371-4565-A4EA-A3E33AD6C8D5}">
      <dgm:prSet/>
      <dgm:spPr/>
      <dgm:t>
        <a:bodyPr/>
        <a:lstStyle/>
        <a:p>
          <a:endParaRPr lang="en-US" b="1"/>
        </a:p>
      </dgm:t>
    </dgm:pt>
    <dgm:pt modelId="{847E9A14-3F89-4C74-BFAB-CDF8D2956ACE}" type="sibTrans" cxnId="{601DBA59-F371-4565-A4EA-A3E33AD6C8D5}">
      <dgm:prSet/>
      <dgm:spPr/>
      <dgm:t>
        <a:bodyPr/>
        <a:lstStyle/>
        <a:p>
          <a:endParaRPr lang="en-US" b="1"/>
        </a:p>
      </dgm:t>
    </dgm:pt>
    <dgm:pt modelId="{914CC0AA-D11D-4C3D-8085-FB35F4293DCA}">
      <dgm:prSet phldrT="[Text]" custT="1"/>
      <dgm:spPr/>
      <dgm:t>
        <a:bodyPr/>
        <a:lstStyle/>
        <a:p>
          <a:r>
            <a:rPr lang="en-US" sz="1800" b="1">
              <a:latin typeface="Times New Roman" pitchFamily="18" charset="0"/>
              <a:cs typeface="Times New Roman" pitchFamily="18" charset="0"/>
            </a:rPr>
            <a:t>Good rate of return</a:t>
          </a:r>
        </a:p>
      </dgm:t>
    </dgm:pt>
    <dgm:pt modelId="{16C9A93D-C132-4423-A715-9D941A31ED8B}" type="parTrans" cxnId="{5B2E711A-C510-4114-A53C-3CA4DF591FD5}">
      <dgm:prSet/>
      <dgm:spPr/>
      <dgm:t>
        <a:bodyPr/>
        <a:lstStyle/>
        <a:p>
          <a:endParaRPr lang="en-US" b="1"/>
        </a:p>
      </dgm:t>
    </dgm:pt>
    <dgm:pt modelId="{9F3BC8AD-C75A-4198-A895-F132BA3C6ACA}" type="sibTrans" cxnId="{5B2E711A-C510-4114-A53C-3CA4DF591FD5}">
      <dgm:prSet/>
      <dgm:spPr/>
      <dgm:t>
        <a:bodyPr/>
        <a:lstStyle/>
        <a:p>
          <a:endParaRPr lang="en-US" b="1"/>
        </a:p>
      </dgm:t>
    </dgm:pt>
    <dgm:pt modelId="{B231BDA2-8569-48E7-94AD-8169CC3E493D}">
      <dgm:prSet phldrT="[Text]" custT="1"/>
      <dgm:spPr/>
      <dgm:t>
        <a:bodyPr/>
        <a:lstStyle/>
        <a:p>
          <a:r>
            <a:rPr lang="en-US" sz="1800" b="1">
              <a:latin typeface="Times New Roman" pitchFamily="18" charset="0"/>
              <a:cs typeface="Times New Roman" pitchFamily="18" charset="0"/>
            </a:rPr>
            <a:t>$75,000 a day</a:t>
          </a:r>
        </a:p>
      </dgm:t>
    </dgm:pt>
    <dgm:pt modelId="{A7683270-1ECE-4F44-8D7C-35657722C7B4}" type="parTrans" cxnId="{7AE2C3AA-3E1F-4B58-A39B-D562FE0D8000}">
      <dgm:prSet/>
      <dgm:spPr/>
      <dgm:t>
        <a:bodyPr/>
        <a:lstStyle/>
        <a:p>
          <a:endParaRPr lang="en-US" b="1"/>
        </a:p>
      </dgm:t>
    </dgm:pt>
    <dgm:pt modelId="{1ADB9210-4486-40AC-A411-51224FF30B87}" type="sibTrans" cxnId="{7AE2C3AA-3E1F-4B58-A39B-D562FE0D8000}">
      <dgm:prSet/>
      <dgm:spPr/>
      <dgm:t>
        <a:bodyPr/>
        <a:lstStyle/>
        <a:p>
          <a:endParaRPr lang="en-US" b="1"/>
        </a:p>
      </dgm:t>
    </dgm:pt>
    <dgm:pt modelId="{5D5E579F-F395-44BA-BC2F-04D9E2514F1D}" type="pres">
      <dgm:prSet presAssocID="{68568CC4-E066-48D2-A059-32094A3457A7}" presName="rootnode" presStyleCnt="0">
        <dgm:presLayoutVars>
          <dgm:chMax/>
          <dgm:chPref/>
          <dgm:dir/>
          <dgm:animLvl val="lvl"/>
        </dgm:presLayoutVars>
      </dgm:prSet>
      <dgm:spPr/>
    </dgm:pt>
    <dgm:pt modelId="{DC2C0D5D-62DF-40C2-BFA3-CFE5D46D615C}" type="pres">
      <dgm:prSet presAssocID="{D55787F0-CEA4-47FF-B911-910F3B91BA73}" presName="composite" presStyleCnt="0"/>
      <dgm:spPr/>
    </dgm:pt>
    <dgm:pt modelId="{02DB52C8-7E95-4771-A39A-4619B629B984}" type="pres">
      <dgm:prSet presAssocID="{D55787F0-CEA4-47FF-B911-910F3B91BA73}" presName="bentUpArrow1" presStyleLbl="alignImgPlace1" presStyleIdx="0" presStyleCnt="2"/>
      <dgm:spPr/>
    </dgm:pt>
    <dgm:pt modelId="{8FC6D403-458E-4DEC-92F3-F34F4C37630A}" type="pres">
      <dgm:prSet presAssocID="{D55787F0-CEA4-47FF-B911-910F3B91BA73}" presName="ParentText" presStyleLbl="node1" presStyleIdx="0" presStyleCnt="3">
        <dgm:presLayoutVars>
          <dgm:chMax val="1"/>
          <dgm:chPref val="1"/>
          <dgm:bulletEnabled val="1"/>
        </dgm:presLayoutVars>
      </dgm:prSet>
      <dgm:spPr/>
    </dgm:pt>
    <dgm:pt modelId="{698C2763-4DDD-4BE5-956C-B01D6F6F4548}" type="pres">
      <dgm:prSet presAssocID="{D55787F0-CEA4-47FF-B911-910F3B91BA73}" presName="ChildText" presStyleLbl="revTx" presStyleIdx="0" presStyleCnt="3" custScaleX="315973" custLinFactX="17466" custLinFactNeighborX="100000" custLinFactNeighborY="4109">
        <dgm:presLayoutVars>
          <dgm:chMax val="0"/>
          <dgm:chPref val="0"/>
          <dgm:bulletEnabled val="1"/>
        </dgm:presLayoutVars>
      </dgm:prSet>
      <dgm:spPr/>
    </dgm:pt>
    <dgm:pt modelId="{947E2014-F784-4298-ACB0-2F9B668652B4}" type="pres">
      <dgm:prSet presAssocID="{6B4DCFB8-A0F1-4128-A7EB-534180233539}" presName="sibTrans" presStyleCnt="0"/>
      <dgm:spPr/>
    </dgm:pt>
    <dgm:pt modelId="{6D0FA199-8E74-4E9C-9DF0-DC4336A7B7C5}" type="pres">
      <dgm:prSet presAssocID="{0FE59589-6C2B-415A-B594-B020B93563F1}" presName="composite" presStyleCnt="0"/>
      <dgm:spPr/>
    </dgm:pt>
    <dgm:pt modelId="{B1D038FD-05F0-4F1E-8081-C6374E705876}" type="pres">
      <dgm:prSet presAssocID="{0FE59589-6C2B-415A-B594-B020B93563F1}" presName="bentUpArrow1" presStyleLbl="alignImgPlace1" presStyleIdx="1" presStyleCnt="2"/>
      <dgm:spPr/>
    </dgm:pt>
    <dgm:pt modelId="{A33E72AB-0EF3-4F61-A2A9-66D3623D1FC6}" type="pres">
      <dgm:prSet presAssocID="{0FE59589-6C2B-415A-B594-B020B93563F1}" presName="ParentText" presStyleLbl="node1" presStyleIdx="1" presStyleCnt="3">
        <dgm:presLayoutVars>
          <dgm:chMax val="1"/>
          <dgm:chPref val="1"/>
          <dgm:bulletEnabled val="1"/>
        </dgm:presLayoutVars>
      </dgm:prSet>
      <dgm:spPr/>
    </dgm:pt>
    <dgm:pt modelId="{CF3CEDD8-2D75-4F87-94D7-F9463277FA3E}" type="pres">
      <dgm:prSet presAssocID="{0FE59589-6C2B-415A-B594-B020B93563F1}" presName="ChildText" presStyleLbl="revTx" presStyleIdx="1" presStyleCnt="3" custScaleX="254004" custScaleY="81080" custLinFactX="65858" custLinFactNeighborX="100000" custLinFactNeighborY="10034">
        <dgm:presLayoutVars>
          <dgm:chMax val="0"/>
          <dgm:chPref val="0"/>
          <dgm:bulletEnabled val="1"/>
        </dgm:presLayoutVars>
      </dgm:prSet>
      <dgm:spPr/>
    </dgm:pt>
    <dgm:pt modelId="{033E0B53-EE85-46EA-B0D8-BA14DA1652B9}" type="pres">
      <dgm:prSet presAssocID="{94499B63-D634-4D00-BC6D-9F1F1F38DAD1}" presName="sibTrans" presStyleCnt="0"/>
      <dgm:spPr/>
    </dgm:pt>
    <dgm:pt modelId="{073F6D7D-756E-4524-BA56-4BB71135D534}" type="pres">
      <dgm:prSet presAssocID="{914CC0AA-D11D-4C3D-8085-FB35F4293DCA}" presName="composite" presStyleCnt="0"/>
      <dgm:spPr/>
    </dgm:pt>
    <dgm:pt modelId="{C3184D76-E577-4CED-BAD9-FB007D25D52F}" type="pres">
      <dgm:prSet presAssocID="{914CC0AA-D11D-4C3D-8085-FB35F4293DCA}" presName="ParentText" presStyleLbl="node1" presStyleIdx="2" presStyleCnt="3" custLinFactNeighborX="581" custLinFactNeighborY="1882">
        <dgm:presLayoutVars>
          <dgm:chMax val="1"/>
          <dgm:chPref val="1"/>
          <dgm:bulletEnabled val="1"/>
        </dgm:presLayoutVars>
      </dgm:prSet>
      <dgm:spPr/>
    </dgm:pt>
    <dgm:pt modelId="{703246AA-7512-4538-9A23-2CE0D2D0DE02}" type="pres">
      <dgm:prSet presAssocID="{914CC0AA-D11D-4C3D-8085-FB35F4293DCA}" presName="FinalChildText" presStyleLbl="revTx" presStyleIdx="2" presStyleCnt="3" custScaleX="103412" custScaleY="94487">
        <dgm:presLayoutVars>
          <dgm:chMax val="0"/>
          <dgm:chPref val="0"/>
          <dgm:bulletEnabled val="1"/>
        </dgm:presLayoutVars>
      </dgm:prSet>
      <dgm:spPr/>
    </dgm:pt>
  </dgm:ptLst>
  <dgm:cxnLst>
    <dgm:cxn modelId="{5B2E711A-C510-4114-A53C-3CA4DF591FD5}" srcId="{68568CC4-E066-48D2-A059-32094A3457A7}" destId="{914CC0AA-D11D-4C3D-8085-FB35F4293DCA}" srcOrd="2" destOrd="0" parTransId="{16C9A93D-C132-4423-A715-9D941A31ED8B}" sibTransId="{9F3BC8AD-C75A-4198-A895-F132BA3C6ACA}"/>
    <dgm:cxn modelId="{7A23E048-DAFB-4BFE-BC03-AAAF6B67CE0F}" type="presOf" srcId="{3CAD1B73-2EB3-4A4C-9B24-DE2DF7FD000D}" destId="{CF3CEDD8-2D75-4F87-94D7-F9463277FA3E}" srcOrd="0" destOrd="0" presId="urn:microsoft.com/office/officeart/2005/8/layout/StepDownProcess"/>
    <dgm:cxn modelId="{54D7374B-83A2-44A9-99CE-2F7665C59067}" srcId="{68568CC4-E066-48D2-A059-32094A3457A7}" destId="{0FE59589-6C2B-415A-B594-B020B93563F1}" srcOrd="1" destOrd="0" parTransId="{E90A0606-8F34-4E3A-AC3D-07FBC82BB2F8}" sibTransId="{94499B63-D634-4D00-BC6D-9F1F1F38DAD1}"/>
    <dgm:cxn modelId="{BA87484D-A9E1-45AB-BA48-D70CE40E92A2}" type="presOf" srcId="{B231BDA2-8569-48E7-94AD-8169CC3E493D}" destId="{703246AA-7512-4538-9A23-2CE0D2D0DE02}" srcOrd="0" destOrd="0" presId="urn:microsoft.com/office/officeart/2005/8/layout/StepDownProcess"/>
    <dgm:cxn modelId="{601DBA59-F371-4565-A4EA-A3E33AD6C8D5}" srcId="{0FE59589-6C2B-415A-B594-B020B93563F1}" destId="{3CAD1B73-2EB3-4A4C-9B24-DE2DF7FD000D}" srcOrd="0" destOrd="0" parTransId="{BDF0EB22-4240-46CC-8BA8-C0F26CD3057F}" sibTransId="{847E9A14-3F89-4C74-BFAB-CDF8D2956ACE}"/>
    <dgm:cxn modelId="{06AF147B-2104-45F4-A5E4-CC2D05D7B86B}" type="presOf" srcId="{0FE59589-6C2B-415A-B594-B020B93563F1}" destId="{A33E72AB-0EF3-4F61-A2A9-66D3623D1FC6}" srcOrd="0" destOrd="0" presId="urn:microsoft.com/office/officeart/2005/8/layout/StepDownProcess"/>
    <dgm:cxn modelId="{8A273388-F33F-4A8F-90C6-DF6C33334B7C}" type="presOf" srcId="{FB7D4452-1DB9-4ABB-8A6F-63C5EC86565B}" destId="{698C2763-4DDD-4BE5-956C-B01D6F6F4548}" srcOrd="0" destOrd="0" presId="urn:microsoft.com/office/officeart/2005/8/layout/StepDownProcess"/>
    <dgm:cxn modelId="{26A3AE92-CE45-4663-A2E1-4F5555CE8CD2}" type="presOf" srcId="{914CC0AA-D11D-4C3D-8085-FB35F4293DCA}" destId="{C3184D76-E577-4CED-BAD9-FB007D25D52F}" srcOrd="0" destOrd="0" presId="urn:microsoft.com/office/officeart/2005/8/layout/StepDownProcess"/>
    <dgm:cxn modelId="{D83644A7-0985-42EB-9A30-19D847892574}" type="presOf" srcId="{68568CC4-E066-48D2-A059-32094A3457A7}" destId="{5D5E579F-F395-44BA-BC2F-04D9E2514F1D}" srcOrd="0" destOrd="0" presId="urn:microsoft.com/office/officeart/2005/8/layout/StepDownProcess"/>
    <dgm:cxn modelId="{76D867A8-CD41-4FFC-BE56-0A83314CD7CB}" srcId="{D55787F0-CEA4-47FF-B911-910F3B91BA73}" destId="{FB7D4452-1DB9-4ABB-8A6F-63C5EC86565B}" srcOrd="0" destOrd="0" parTransId="{E72B1C75-FF52-45ED-88FB-F96719538785}" sibTransId="{BD4E8F86-E2DA-444C-A439-BB84B6B0C195}"/>
    <dgm:cxn modelId="{7AE2C3AA-3E1F-4B58-A39B-D562FE0D8000}" srcId="{914CC0AA-D11D-4C3D-8085-FB35F4293DCA}" destId="{B231BDA2-8569-48E7-94AD-8169CC3E493D}" srcOrd="0" destOrd="0" parTransId="{A7683270-1ECE-4F44-8D7C-35657722C7B4}" sibTransId="{1ADB9210-4486-40AC-A411-51224FF30B87}"/>
    <dgm:cxn modelId="{C59C6BCC-21D8-4C7E-BD86-93E8DCEC9614}" srcId="{68568CC4-E066-48D2-A059-32094A3457A7}" destId="{D55787F0-CEA4-47FF-B911-910F3B91BA73}" srcOrd="0" destOrd="0" parTransId="{62416AFE-212C-456B-94AD-1FF33CC142AE}" sibTransId="{6B4DCFB8-A0F1-4128-A7EB-534180233539}"/>
    <dgm:cxn modelId="{BFB528FC-6137-4959-9C9D-EB8D222E4D6A}" type="presOf" srcId="{D55787F0-CEA4-47FF-B911-910F3B91BA73}" destId="{8FC6D403-458E-4DEC-92F3-F34F4C37630A}" srcOrd="0" destOrd="0" presId="urn:microsoft.com/office/officeart/2005/8/layout/StepDownProcess"/>
    <dgm:cxn modelId="{88FB7E2B-9AF0-45BC-ADEC-42CAF2236A7C}" type="presParOf" srcId="{5D5E579F-F395-44BA-BC2F-04D9E2514F1D}" destId="{DC2C0D5D-62DF-40C2-BFA3-CFE5D46D615C}" srcOrd="0" destOrd="0" presId="urn:microsoft.com/office/officeart/2005/8/layout/StepDownProcess"/>
    <dgm:cxn modelId="{B2799C9C-F779-4939-81BC-E419270E84E0}" type="presParOf" srcId="{DC2C0D5D-62DF-40C2-BFA3-CFE5D46D615C}" destId="{02DB52C8-7E95-4771-A39A-4619B629B984}" srcOrd="0" destOrd="0" presId="urn:microsoft.com/office/officeart/2005/8/layout/StepDownProcess"/>
    <dgm:cxn modelId="{24D0B085-E638-46C8-A6B2-2B30EACDF849}" type="presParOf" srcId="{DC2C0D5D-62DF-40C2-BFA3-CFE5D46D615C}" destId="{8FC6D403-458E-4DEC-92F3-F34F4C37630A}" srcOrd="1" destOrd="0" presId="urn:microsoft.com/office/officeart/2005/8/layout/StepDownProcess"/>
    <dgm:cxn modelId="{D5D3D4A5-A5F0-45A8-8BC4-9871F21C1190}" type="presParOf" srcId="{DC2C0D5D-62DF-40C2-BFA3-CFE5D46D615C}" destId="{698C2763-4DDD-4BE5-956C-B01D6F6F4548}" srcOrd="2" destOrd="0" presId="urn:microsoft.com/office/officeart/2005/8/layout/StepDownProcess"/>
    <dgm:cxn modelId="{7BA8736C-3C73-41D3-BFBA-4FED70ADE9A2}" type="presParOf" srcId="{5D5E579F-F395-44BA-BC2F-04D9E2514F1D}" destId="{947E2014-F784-4298-ACB0-2F9B668652B4}" srcOrd="1" destOrd="0" presId="urn:microsoft.com/office/officeart/2005/8/layout/StepDownProcess"/>
    <dgm:cxn modelId="{A77D0420-36DD-4711-8B97-A59AA2463171}" type="presParOf" srcId="{5D5E579F-F395-44BA-BC2F-04D9E2514F1D}" destId="{6D0FA199-8E74-4E9C-9DF0-DC4336A7B7C5}" srcOrd="2" destOrd="0" presId="urn:microsoft.com/office/officeart/2005/8/layout/StepDownProcess"/>
    <dgm:cxn modelId="{A50C537A-56AE-49D6-A03F-355378EEB87C}" type="presParOf" srcId="{6D0FA199-8E74-4E9C-9DF0-DC4336A7B7C5}" destId="{B1D038FD-05F0-4F1E-8081-C6374E705876}" srcOrd="0" destOrd="0" presId="urn:microsoft.com/office/officeart/2005/8/layout/StepDownProcess"/>
    <dgm:cxn modelId="{D3FFF147-2E63-45C5-B192-F80F83FC6C98}" type="presParOf" srcId="{6D0FA199-8E74-4E9C-9DF0-DC4336A7B7C5}" destId="{A33E72AB-0EF3-4F61-A2A9-66D3623D1FC6}" srcOrd="1" destOrd="0" presId="urn:microsoft.com/office/officeart/2005/8/layout/StepDownProcess"/>
    <dgm:cxn modelId="{38333206-9BD8-4895-BC47-65CCDBE6BB6F}" type="presParOf" srcId="{6D0FA199-8E74-4E9C-9DF0-DC4336A7B7C5}" destId="{CF3CEDD8-2D75-4F87-94D7-F9463277FA3E}" srcOrd="2" destOrd="0" presId="urn:microsoft.com/office/officeart/2005/8/layout/StepDownProcess"/>
    <dgm:cxn modelId="{8614D09A-4BA2-49A0-8061-6CFD671DE9ED}" type="presParOf" srcId="{5D5E579F-F395-44BA-BC2F-04D9E2514F1D}" destId="{033E0B53-EE85-46EA-B0D8-BA14DA1652B9}" srcOrd="3" destOrd="0" presId="urn:microsoft.com/office/officeart/2005/8/layout/StepDownProcess"/>
    <dgm:cxn modelId="{AEE39B41-2D3A-40EF-BE0F-BBFA9C279C68}" type="presParOf" srcId="{5D5E579F-F395-44BA-BC2F-04D9E2514F1D}" destId="{073F6D7D-756E-4524-BA56-4BB71135D534}" srcOrd="4" destOrd="0" presId="urn:microsoft.com/office/officeart/2005/8/layout/StepDownProcess"/>
    <dgm:cxn modelId="{5BA1B9E2-A96A-4FBC-9563-D345C1E1442D}" type="presParOf" srcId="{073F6D7D-756E-4524-BA56-4BB71135D534}" destId="{C3184D76-E577-4CED-BAD9-FB007D25D52F}" srcOrd="0" destOrd="0" presId="urn:microsoft.com/office/officeart/2005/8/layout/StepDownProcess"/>
    <dgm:cxn modelId="{DF380D8C-5F69-48E8-AB0E-6CAAB27C104B}" type="presParOf" srcId="{073F6D7D-756E-4524-BA56-4BB71135D534}" destId="{703246AA-7512-4538-9A23-2CE0D2D0DE02}"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E30A0A-2386-4B67-B9EA-FCA176F9E46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4E420ED8-E94A-4103-A0AD-729E7F6C71C4}">
      <dgm:prSet phldrT="[Text]" custT="1"/>
      <dgm:spPr/>
      <dgm:t>
        <a:bodyPr/>
        <a:lstStyle/>
        <a:p>
          <a:pPr algn="ctr"/>
          <a:r>
            <a:rPr lang="en-US" sz="2400">
              <a:latin typeface="Times New Roman" pitchFamily="18" charset="0"/>
              <a:cs typeface="Times New Roman" pitchFamily="18" charset="0"/>
            </a:rPr>
            <a:t>Face-to-Face</a:t>
          </a:r>
        </a:p>
      </dgm:t>
    </dgm:pt>
    <dgm:pt modelId="{31CD0FA4-95B4-4782-8373-49DF170C6E8A}" type="parTrans" cxnId="{C3F0E217-271A-49C6-AB1A-23C70F2447E8}">
      <dgm:prSet/>
      <dgm:spPr/>
      <dgm:t>
        <a:bodyPr/>
        <a:lstStyle/>
        <a:p>
          <a:pPr algn="ctr"/>
          <a:endParaRPr lang="en-US"/>
        </a:p>
      </dgm:t>
    </dgm:pt>
    <dgm:pt modelId="{6536A99F-8232-4538-95CC-844230407ED5}" type="sibTrans" cxnId="{C3F0E217-271A-49C6-AB1A-23C70F2447E8}">
      <dgm:prSet/>
      <dgm:spPr/>
      <dgm:t>
        <a:bodyPr/>
        <a:lstStyle/>
        <a:p>
          <a:pPr algn="ctr"/>
          <a:endParaRPr lang="en-US"/>
        </a:p>
      </dgm:t>
    </dgm:pt>
    <dgm:pt modelId="{B7C3CA01-AF08-48D7-A19B-B98893E51E53}">
      <dgm:prSet phldrT="[Text]" custT="1"/>
      <dgm:spPr/>
      <dgm:t>
        <a:bodyPr/>
        <a:lstStyle/>
        <a:p>
          <a:pPr algn="ctr"/>
          <a:r>
            <a:rPr lang="en-US" sz="2400">
              <a:latin typeface="Times New Roman" pitchFamily="18" charset="0"/>
              <a:cs typeface="Times New Roman" pitchFamily="18" charset="0"/>
            </a:rPr>
            <a:t>Internet</a:t>
          </a:r>
        </a:p>
      </dgm:t>
    </dgm:pt>
    <dgm:pt modelId="{740ABB7E-4FB9-4F92-B7A5-852CAE1522C8}" type="parTrans" cxnId="{C3EDD4F3-1C25-4B53-B2AB-6BD6B15804B3}">
      <dgm:prSet/>
      <dgm:spPr/>
      <dgm:t>
        <a:bodyPr/>
        <a:lstStyle/>
        <a:p>
          <a:pPr algn="ctr"/>
          <a:endParaRPr lang="en-US"/>
        </a:p>
      </dgm:t>
    </dgm:pt>
    <dgm:pt modelId="{6E1A03B1-F632-42A9-A964-E28333F2FDE9}" type="sibTrans" cxnId="{C3EDD4F3-1C25-4B53-B2AB-6BD6B15804B3}">
      <dgm:prSet/>
      <dgm:spPr/>
      <dgm:t>
        <a:bodyPr/>
        <a:lstStyle/>
        <a:p>
          <a:pPr algn="ctr"/>
          <a:endParaRPr lang="en-US"/>
        </a:p>
      </dgm:t>
    </dgm:pt>
    <dgm:pt modelId="{BC8641AD-6F43-4383-BEA3-096EC3763B41}" type="pres">
      <dgm:prSet presAssocID="{6DE30A0A-2386-4B67-B9EA-FCA176F9E46B}" presName="diagram" presStyleCnt="0">
        <dgm:presLayoutVars>
          <dgm:dir/>
          <dgm:resizeHandles val="exact"/>
        </dgm:presLayoutVars>
      </dgm:prSet>
      <dgm:spPr/>
    </dgm:pt>
    <dgm:pt modelId="{976EBABB-BAD7-4BE8-9DCA-C3D5598B8ED8}" type="pres">
      <dgm:prSet presAssocID="{4E420ED8-E94A-4103-A0AD-729E7F6C71C4}" presName="arrow" presStyleLbl="node1" presStyleIdx="0" presStyleCnt="2" custRadScaleRad="101158" custRadScaleInc="12796">
        <dgm:presLayoutVars>
          <dgm:bulletEnabled val="1"/>
        </dgm:presLayoutVars>
      </dgm:prSet>
      <dgm:spPr/>
    </dgm:pt>
    <dgm:pt modelId="{282782DB-B861-41DC-A5D2-FE8E36A3F29B}" type="pres">
      <dgm:prSet presAssocID="{B7C3CA01-AF08-48D7-A19B-B98893E51E53}" presName="arrow" presStyleLbl="node1" presStyleIdx="1" presStyleCnt="2" custRadScaleRad="101158" custRadScaleInc="-12796">
        <dgm:presLayoutVars>
          <dgm:bulletEnabled val="1"/>
        </dgm:presLayoutVars>
      </dgm:prSet>
      <dgm:spPr/>
    </dgm:pt>
  </dgm:ptLst>
  <dgm:cxnLst>
    <dgm:cxn modelId="{C3F0E217-271A-49C6-AB1A-23C70F2447E8}" srcId="{6DE30A0A-2386-4B67-B9EA-FCA176F9E46B}" destId="{4E420ED8-E94A-4103-A0AD-729E7F6C71C4}" srcOrd="0" destOrd="0" parTransId="{31CD0FA4-95B4-4782-8373-49DF170C6E8A}" sibTransId="{6536A99F-8232-4538-95CC-844230407ED5}"/>
    <dgm:cxn modelId="{4278FF3C-9F68-41F7-A1D5-E06B162EEFEB}" type="presOf" srcId="{6DE30A0A-2386-4B67-B9EA-FCA176F9E46B}" destId="{BC8641AD-6F43-4383-BEA3-096EC3763B41}" srcOrd="0" destOrd="0" presId="urn:microsoft.com/office/officeart/2005/8/layout/arrow5"/>
    <dgm:cxn modelId="{39C9AB74-A465-4DA9-BC7D-C57D42D61AC3}" type="presOf" srcId="{4E420ED8-E94A-4103-A0AD-729E7F6C71C4}" destId="{976EBABB-BAD7-4BE8-9DCA-C3D5598B8ED8}" srcOrd="0" destOrd="0" presId="urn:microsoft.com/office/officeart/2005/8/layout/arrow5"/>
    <dgm:cxn modelId="{42F20FC8-1F6D-4DEE-A6CC-D95B316FD2B2}" type="presOf" srcId="{B7C3CA01-AF08-48D7-A19B-B98893E51E53}" destId="{282782DB-B861-41DC-A5D2-FE8E36A3F29B}" srcOrd="0" destOrd="0" presId="urn:microsoft.com/office/officeart/2005/8/layout/arrow5"/>
    <dgm:cxn modelId="{C3EDD4F3-1C25-4B53-B2AB-6BD6B15804B3}" srcId="{6DE30A0A-2386-4B67-B9EA-FCA176F9E46B}" destId="{B7C3CA01-AF08-48D7-A19B-B98893E51E53}" srcOrd="1" destOrd="0" parTransId="{740ABB7E-4FB9-4F92-B7A5-852CAE1522C8}" sibTransId="{6E1A03B1-F632-42A9-A964-E28333F2FDE9}"/>
    <dgm:cxn modelId="{0BCD4511-50A0-4EA2-A543-20CC69387D56}" type="presParOf" srcId="{BC8641AD-6F43-4383-BEA3-096EC3763B41}" destId="{976EBABB-BAD7-4BE8-9DCA-C3D5598B8ED8}" srcOrd="0" destOrd="0" presId="urn:microsoft.com/office/officeart/2005/8/layout/arrow5"/>
    <dgm:cxn modelId="{2F77F034-E043-40D5-BBE7-108435EBC3F4}" type="presParOf" srcId="{BC8641AD-6F43-4383-BEA3-096EC3763B41}" destId="{282782DB-B861-41DC-A5D2-FE8E36A3F29B}"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A774B6-A014-423D-A859-E0B43A6EEFF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5BDF21B-15D9-40C1-ABA5-7FBE813E8E9B}">
      <dgm:prSet phldrT="[Text]" custT="1"/>
      <dgm:spPr/>
      <dgm:t>
        <a:bodyPr/>
        <a:lstStyle/>
        <a:p>
          <a:r>
            <a:rPr lang="en-US" sz="2000">
              <a:latin typeface="Times New Roman" pitchFamily="18" charset="0"/>
              <a:cs typeface="Times New Roman" pitchFamily="18" charset="0"/>
            </a:rPr>
            <a:t>Befriend as a peer or love interest</a:t>
          </a:r>
        </a:p>
      </dgm:t>
    </dgm:pt>
    <dgm:pt modelId="{E37FF7CB-F166-4EA8-B3CF-9D78200E0241}" type="parTrans" cxnId="{ED7B0178-207B-4119-9BCE-639399E72FF4}">
      <dgm:prSet/>
      <dgm:spPr/>
      <dgm:t>
        <a:bodyPr/>
        <a:lstStyle/>
        <a:p>
          <a:endParaRPr lang="en-US"/>
        </a:p>
      </dgm:t>
    </dgm:pt>
    <dgm:pt modelId="{95853BB7-96C5-4393-97F1-06E097CB5119}" type="sibTrans" cxnId="{ED7B0178-207B-4119-9BCE-639399E72FF4}">
      <dgm:prSet/>
      <dgm:spPr/>
      <dgm:t>
        <a:bodyPr/>
        <a:lstStyle/>
        <a:p>
          <a:endParaRPr lang="en-US"/>
        </a:p>
      </dgm:t>
    </dgm:pt>
    <dgm:pt modelId="{8C01A915-B7C9-4AD1-96AE-CAA80FB24BDD}">
      <dgm:prSet phldrT="[Text]" custT="1"/>
      <dgm:spPr/>
      <dgm:t>
        <a:bodyPr/>
        <a:lstStyle/>
        <a:p>
          <a:r>
            <a:rPr lang="en-US" sz="2000">
              <a:latin typeface="Times New Roman" pitchFamily="18" charset="0"/>
              <a:cs typeface="Times New Roman" pitchFamily="18" charset="0"/>
            </a:rPr>
            <a:t>Offer love and attention</a:t>
          </a:r>
        </a:p>
      </dgm:t>
    </dgm:pt>
    <dgm:pt modelId="{405B610A-279B-4B5C-B13F-A23F8E646AC1}" type="parTrans" cxnId="{853243D4-0B09-4140-818C-FFCC2463A88F}">
      <dgm:prSet/>
      <dgm:spPr/>
      <dgm:t>
        <a:bodyPr/>
        <a:lstStyle/>
        <a:p>
          <a:endParaRPr lang="en-US"/>
        </a:p>
      </dgm:t>
    </dgm:pt>
    <dgm:pt modelId="{315C97A7-ED53-49EA-BCDC-2C3D5B17EE4F}" type="sibTrans" cxnId="{853243D4-0B09-4140-818C-FFCC2463A88F}">
      <dgm:prSet/>
      <dgm:spPr/>
      <dgm:t>
        <a:bodyPr/>
        <a:lstStyle/>
        <a:p>
          <a:endParaRPr lang="en-US"/>
        </a:p>
      </dgm:t>
    </dgm:pt>
    <dgm:pt modelId="{9797B42F-E1EE-4F83-9DC0-26A79168E186}">
      <dgm:prSet phldrT="[Text]" custT="1"/>
      <dgm:spPr/>
      <dgm:t>
        <a:bodyPr/>
        <a:lstStyle/>
        <a:p>
          <a:r>
            <a:rPr lang="en-US" sz="2000">
              <a:latin typeface="Times New Roman" pitchFamily="18" charset="0"/>
              <a:cs typeface="Times New Roman" pitchFamily="18" charset="0"/>
            </a:rPr>
            <a:t>Invest time give gifts and promise a better life</a:t>
          </a:r>
        </a:p>
      </dgm:t>
    </dgm:pt>
    <dgm:pt modelId="{BD85BB62-0D7E-4C97-BD81-391C85EAE90D}" type="parTrans" cxnId="{391FC20E-0F72-4DF8-9E26-AF04824FE9AB}">
      <dgm:prSet/>
      <dgm:spPr/>
      <dgm:t>
        <a:bodyPr/>
        <a:lstStyle/>
        <a:p>
          <a:endParaRPr lang="en-US"/>
        </a:p>
      </dgm:t>
    </dgm:pt>
    <dgm:pt modelId="{A0D57CED-4378-4DFC-BB1A-B7DA3D3A2879}" type="sibTrans" cxnId="{391FC20E-0F72-4DF8-9E26-AF04824FE9AB}">
      <dgm:prSet/>
      <dgm:spPr/>
      <dgm:t>
        <a:bodyPr/>
        <a:lstStyle/>
        <a:p>
          <a:endParaRPr lang="en-US"/>
        </a:p>
      </dgm:t>
    </dgm:pt>
    <dgm:pt modelId="{5AFE33A3-A50C-42A7-9A45-C88AFE808D85}">
      <dgm:prSet phldrT="[Text]" custT="1"/>
      <dgm:spPr/>
      <dgm:t>
        <a:bodyPr/>
        <a:lstStyle/>
        <a:p>
          <a:r>
            <a:rPr lang="en-US" sz="2000">
              <a:latin typeface="Times New Roman" pitchFamily="18" charset="0"/>
              <a:cs typeface="Times New Roman" pitchFamily="18" charset="0"/>
            </a:rPr>
            <a:t>Entice with drugs </a:t>
          </a:r>
        </a:p>
        <a:p>
          <a:r>
            <a:rPr lang="en-US" sz="2000">
              <a:latin typeface="Times New Roman" pitchFamily="18" charset="0"/>
              <a:cs typeface="Times New Roman" pitchFamily="18" charset="0"/>
            </a:rPr>
            <a:t> and get them hooked</a:t>
          </a:r>
        </a:p>
      </dgm:t>
    </dgm:pt>
    <dgm:pt modelId="{9874C933-0723-4872-98B7-6D502A77B553}" type="parTrans" cxnId="{1A82D152-BF8A-48D4-8EBF-F8E46CF25A23}">
      <dgm:prSet/>
      <dgm:spPr/>
      <dgm:t>
        <a:bodyPr/>
        <a:lstStyle/>
        <a:p>
          <a:endParaRPr lang="en-US"/>
        </a:p>
      </dgm:t>
    </dgm:pt>
    <dgm:pt modelId="{950B0423-0348-4637-AB22-A30001CB5838}" type="sibTrans" cxnId="{1A82D152-BF8A-48D4-8EBF-F8E46CF25A23}">
      <dgm:prSet/>
      <dgm:spPr/>
      <dgm:t>
        <a:bodyPr/>
        <a:lstStyle/>
        <a:p>
          <a:endParaRPr lang="en-US"/>
        </a:p>
      </dgm:t>
    </dgm:pt>
    <dgm:pt modelId="{1755950B-8EB9-4E78-B1D3-E272BDA85B05}">
      <dgm:prSet phldrT="[Text]" custT="1"/>
      <dgm:spPr/>
      <dgm:t>
        <a:bodyPr/>
        <a:lstStyle/>
        <a:p>
          <a:r>
            <a:rPr lang="en-US" sz="2000">
              <a:latin typeface="Times New Roman" pitchFamily="18" charset="0"/>
              <a:cs typeface="Times New Roman" pitchFamily="18" charset="0"/>
            </a:rPr>
            <a:t>Provide comfort and support</a:t>
          </a:r>
        </a:p>
      </dgm:t>
    </dgm:pt>
    <dgm:pt modelId="{F5C6DD36-B29E-47C4-96D4-26137B6D2C29}" type="sibTrans" cxnId="{ED44634A-E126-4A8A-BC43-94ED4A001B52}">
      <dgm:prSet/>
      <dgm:spPr/>
      <dgm:t>
        <a:bodyPr/>
        <a:lstStyle/>
        <a:p>
          <a:endParaRPr lang="en-US"/>
        </a:p>
      </dgm:t>
    </dgm:pt>
    <dgm:pt modelId="{C48F921F-1CF4-4A59-842D-BC497A3BF2B6}" type="parTrans" cxnId="{ED44634A-E126-4A8A-BC43-94ED4A001B52}">
      <dgm:prSet/>
      <dgm:spPr/>
      <dgm:t>
        <a:bodyPr/>
        <a:lstStyle/>
        <a:p>
          <a:endParaRPr lang="en-US"/>
        </a:p>
      </dgm:t>
    </dgm:pt>
    <dgm:pt modelId="{5603B9A6-A765-4756-8A0F-93EB995891A0}">
      <dgm:prSet phldrT="[Text]" custT="1"/>
      <dgm:spPr/>
      <dgm:t>
        <a:bodyPr/>
        <a:lstStyle/>
        <a:p>
          <a:r>
            <a:rPr lang="en-US" sz="2000">
              <a:latin typeface="Times New Roman" pitchFamily="18" charset="0"/>
              <a:cs typeface="Times New Roman" pitchFamily="18" charset="0"/>
            </a:rPr>
            <a:t>Build rapport and gain trust</a:t>
          </a:r>
        </a:p>
      </dgm:t>
    </dgm:pt>
    <dgm:pt modelId="{03B84260-D720-447A-81AF-FB0934E48996}" type="sibTrans" cxnId="{31089325-B598-41C1-BEE4-8623A889E95A}">
      <dgm:prSet/>
      <dgm:spPr/>
      <dgm:t>
        <a:bodyPr/>
        <a:lstStyle/>
        <a:p>
          <a:endParaRPr lang="en-US"/>
        </a:p>
      </dgm:t>
    </dgm:pt>
    <dgm:pt modelId="{C113FCB2-D26E-4E70-8477-220D1531F4C2}" type="parTrans" cxnId="{31089325-B598-41C1-BEE4-8623A889E95A}">
      <dgm:prSet/>
      <dgm:spPr/>
      <dgm:t>
        <a:bodyPr/>
        <a:lstStyle/>
        <a:p>
          <a:endParaRPr lang="en-US"/>
        </a:p>
      </dgm:t>
    </dgm:pt>
    <dgm:pt modelId="{E2A25A05-B121-4D95-9A10-1B65812F0085}" type="pres">
      <dgm:prSet presAssocID="{8EA774B6-A014-423D-A859-E0B43A6EEFFF}" presName="cycle" presStyleCnt="0">
        <dgm:presLayoutVars>
          <dgm:dir/>
          <dgm:resizeHandles val="exact"/>
        </dgm:presLayoutVars>
      </dgm:prSet>
      <dgm:spPr/>
    </dgm:pt>
    <dgm:pt modelId="{C964B686-A273-4D3A-B44C-9D78F5C8A7FE}" type="pres">
      <dgm:prSet presAssocID="{F5BDF21B-15D9-40C1-ABA5-7FBE813E8E9B}" presName="node" presStyleLbl="node1" presStyleIdx="0" presStyleCnt="6" custScaleX="149875" custScaleY="135666" custRadScaleRad="77718" custRadScaleInc="6141">
        <dgm:presLayoutVars>
          <dgm:bulletEnabled val="1"/>
        </dgm:presLayoutVars>
      </dgm:prSet>
      <dgm:spPr/>
    </dgm:pt>
    <dgm:pt modelId="{B2A2C5AA-7301-44E6-830B-6C380EAAC74D}" type="pres">
      <dgm:prSet presAssocID="{95853BB7-96C5-4393-97F1-06E097CB5119}" presName="sibTrans" presStyleLbl="sibTrans2D1" presStyleIdx="0" presStyleCnt="6"/>
      <dgm:spPr/>
    </dgm:pt>
    <dgm:pt modelId="{BBF5FF3E-6097-4001-8D18-FE720E9DD84C}" type="pres">
      <dgm:prSet presAssocID="{95853BB7-96C5-4393-97F1-06E097CB5119}" presName="connectorText" presStyleLbl="sibTrans2D1" presStyleIdx="0" presStyleCnt="6"/>
      <dgm:spPr/>
    </dgm:pt>
    <dgm:pt modelId="{384FCB22-96B3-4123-9582-EAD2BD585624}" type="pres">
      <dgm:prSet presAssocID="{5603B9A6-A765-4756-8A0F-93EB995891A0}" presName="node" presStyleLbl="node1" presStyleIdx="1" presStyleCnt="6" custScaleX="148133" custScaleY="139397" custRadScaleRad="154362" custRadScaleInc="32300">
        <dgm:presLayoutVars>
          <dgm:bulletEnabled val="1"/>
        </dgm:presLayoutVars>
      </dgm:prSet>
      <dgm:spPr/>
    </dgm:pt>
    <dgm:pt modelId="{9DE1E334-C2BA-4529-A739-3F76E3EF2F3E}" type="pres">
      <dgm:prSet presAssocID="{03B84260-D720-447A-81AF-FB0934E48996}" presName="sibTrans" presStyleLbl="sibTrans2D1" presStyleIdx="1" presStyleCnt="6"/>
      <dgm:spPr/>
    </dgm:pt>
    <dgm:pt modelId="{3C6552BA-F120-4F14-BDC7-DF5BBDB2484D}" type="pres">
      <dgm:prSet presAssocID="{03B84260-D720-447A-81AF-FB0934E48996}" presName="connectorText" presStyleLbl="sibTrans2D1" presStyleIdx="1" presStyleCnt="6"/>
      <dgm:spPr/>
    </dgm:pt>
    <dgm:pt modelId="{ADCB6561-1BBE-4177-B1E9-9A4EA78EA08B}" type="pres">
      <dgm:prSet presAssocID="{1755950B-8EB9-4E78-B1D3-E272BDA85B05}" presName="node" presStyleLbl="node1" presStyleIdx="2" presStyleCnt="6" custScaleX="147768" custScaleY="142778" custRadScaleRad="167740" custRadScaleInc="-15801">
        <dgm:presLayoutVars>
          <dgm:bulletEnabled val="1"/>
        </dgm:presLayoutVars>
      </dgm:prSet>
      <dgm:spPr/>
    </dgm:pt>
    <dgm:pt modelId="{240326A0-3C2F-4212-862E-F47D209B8825}" type="pres">
      <dgm:prSet presAssocID="{F5C6DD36-B29E-47C4-96D4-26137B6D2C29}" presName="sibTrans" presStyleLbl="sibTrans2D1" presStyleIdx="2" presStyleCnt="6"/>
      <dgm:spPr/>
    </dgm:pt>
    <dgm:pt modelId="{3FDF912D-2519-4EFE-AF2F-AC0E05CD7570}" type="pres">
      <dgm:prSet presAssocID="{F5C6DD36-B29E-47C4-96D4-26137B6D2C29}" presName="connectorText" presStyleLbl="sibTrans2D1" presStyleIdx="2" presStyleCnt="6"/>
      <dgm:spPr/>
    </dgm:pt>
    <dgm:pt modelId="{CFBA0B0A-A615-4E0C-A354-113AE6D0A68B}" type="pres">
      <dgm:prSet presAssocID="{8C01A915-B7C9-4AD1-96AE-CAA80FB24BDD}" presName="node" presStyleLbl="node1" presStyleIdx="3" presStyleCnt="6" custScaleX="145557" custScaleY="142014" custRadScaleRad="87101" custRadScaleInc="-5486">
        <dgm:presLayoutVars>
          <dgm:bulletEnabled val="1"/>
        </dgm:presLayoutVars>
      </dgm:prSet>
      <dgm:spPr/>
    </dgm:pt>
    <dgm:pt modelId="{4C8AE5DC-F105-4DAB-A0D4-6CE978CFA18B}" type="pres">
      <dgm:prSet presAssocID="{315C97A7-ED53-49EA-BCDC-2C3D5B17EE4F}" presName="sibTrans" presStyleLbl="sibTrans2D1" presStyleIdx="3" presStyleCnt="6"/>
      <dgm:spPr/>
    </dgm:pt>
    <dgm:pt modelId="{EDD4E906-2BA4-47A7-B8E2-076D08B80F7C}" type="pres">
      <dgm:prSet presAssocID="{315C97A7-ED53-49EA-BCDC-2C3D5B17EE4F}" presName="connectorText" presStyleLbl="sibTrans2D1" presStyleIdx="3" presStyleCnt="6"/>
      <dgm:spPr/>
    </dgm:pt>
    <dgm:pt modelId="{9F840688-AFED-42CD-BD0D-9A36250DFEE2}" type="pres">
      <dgm:prSet presAssocID="{9797B42F-E1EE-4F83-9DC0-26A79168E186}" presName="node" presStyleLbl="node1" presStyleIdx="4" presStyleCnt="6" custScaleX="147573" custScaleY="134759" custRadScaleRad="163560" custRadScaleInc="3295">
        <dgm:presLayoutVars>
          <dgm:bulletEnabled val="1"/>
        </dgm:presLayoutVars>
      </dgm:prSet>
      <dgm:spPr/>
    </dgm:pt>
    <dgm:pt modelId="{74EE6E39-AF26-439D-B4FD-A0F8532BC4B4}" type="pres">
      <dgm:prSet presAssocID="{A0D57CED-4378-4DFC-BB1A-B7DA3D3A2879}" presName="sibTrans" presStyleLbl="sibTrans2D1" presStyleIdx="4" presStyleCnt="6"/>
      <dgm:spPr/>
    </dgm:pt>
    <dgm:pt modelId="{619CAFF8-BE05-4537-BF7E-16E314F38FB6}" type="pres">
      <dgm:prSet presAssocID="{A0D57CED-4378-4DFC-BB1A-B7DA3D3A2879}" presName="connectorText" presStyleLbl="sibTrans2D1" presStyleIdx="4" presStyleCnt="6"/>
      <dgm:spPr/>
    </dgm:pt>
    <dgm:pt modelId="{203F3583-E0F7-41A8-BB33-2C725EC2804F}" type="pres">
      <dgm:prSet presAssocID="{5AFE33A3-A50C-42A7-9A45-C88AFE808D85}" presName="node" presStyleLbl="node1" presStyleIdx="5" presStyleCnt="6" custScaleX="147013" custScaleY="143930" custRadScaleRad="150466" custRadScaleInc="-29388">
        <dgm:presLayoutVars>
          <dgm:bulletEnabled val="1"/>
        </dgm:presLayoutVars>
      </dgm:prSet>
      <dgm:spPr/>
    </dgm:pt>
    <dgm:pt modelId="{C98DE2C8-E21F-4474-B5C4-E27138CD9F15}" type="pres">
      <dgm:prSet presAssocID="{950B0423-0348-4637-AB22-A30001CB5838}" presName="sibTrans" presStyleLbl="sibTrans2D1" presStyleIdx="5" presStyleCnt="6"/>
      <dgm:spPr/>
    </dgm:pt>
    <dgm:pt modelId="{74079321-8E00-445A-913D-4AECE2ED315E}" type="pres">
      <dgm:prSet presAssocID="{950B0423-0348-4637-AB22-A30001CB5838}" presName="connectorText" presStyleLbl="sibTrans2D1" presStyleIdx="5" presStyleCnt="6"/>
      <dgm:spPr/>
    </dgm:pt>
  </dgm:ptLst>
  <dgm:cxnLst>
    <dgm:cxn modelId="{391FC20E-0F72-4DF8-9E26-AF04824FE9AB}" srcId="{8EA774B6-A014-423D-A859-E0B43A6EEFFF}" destId="{9797B42F-E1EE-4F83-9DC0-26A79168E186}" srcOrd="4" destOrd="0" parTransId="{BD85BB62-0D7E-4C97-BD81-391C85EAE90D}" sibTransId="{A0D57CED-4378-4DFC-BB1A-B7DA3D3A2879}"/>
    <dgm:cxn modelId="{31089325-B598-41C1-BEE4-8623A889E95A}" srcId="{8EA774B6-A014-423D-A859-E0B43A6EEFFF}" destId="{5603B9A6-A765-4756-8A0F-93EB995891A0}" srcOrd="1" destOrd="0" parTransId="{C113FCB2-D26E-4E70-8477-220D1531F4C2}" sibTransId="{03B84260-D720-447A-81AF-FB0934E48996}"/>
    <dgm:cxn modelId="{6088A125-C465-474C-A92E-B67177EC500F}" type="presOf" srcId="{5AFE33A3-A50C-42A7-9A45-C88AFE808D85}" destId="{203F3583-E0F7-41A8-BB33-2C725EC2804F}" srcOrd="0" destOrd="0" presId="urn:microsoft.com/office/officeart/2005/8/layout/cycle2"/>
    <dgm:cxn modelId="{3234DF2B-5458-43F3-9C7F-760BB8FE4E52}" type="presOf" srcId="{315C97A7-ED53-49EA-BCDC-2C3D5B17EE4F}" destId="{EDD4E906-2BA4-47A7-B8E2-076D08B80F7C}" srcOrd="1" destOrd="0" presId="urn:microsoft.com/office/officeart/2005/8/layout/cycle2"/>
    <dgm:cxn modelId="{D2BD2437-2911-45C6-AB07-8AA627576897}" type="presOf" srcId="{1755950B-8EB9-4E78-B1D3-E272BDA85B05}" destId="{ADCB6561-1BBE-4177-B1E9-9A4EA78EA08B}" srcOrd="0" destOrd="0" presId="urn:microsoft.com/office/officeart/2005/8/layout/cycle2"/>
    <dgm:cxn modelId="{7466FD38-12B1-464D-BF60-97438B6A25E8}" type="presOf" srcId="{F5C6DD36-B29E-47C4-96D4-26137B6D2C29}" destId="{3FDF912D-2519-4EFE-AF2F-AC0E05CD7570}" srcOrd="1" destOrd="0" presId="urn:microsoft.com/office/officeart/2005/8/layout/cycle2"/>
    <dgm:cxn modelId="{5E0BBF60-9476-4003-B7FF-40E619ADF862}" type="presOf" srcId="{5603B9A6-A765-4756-8A0F-93EB995891A0}" destId="{384FCB22-96B3-4123-9582-EAD2BD585624}" srcOrd="0" destOrd="0" presId="urn:microsoft.com/office/officeart/2005/8/layout/cycle2"/>
    <dgm:cxn modelId="{BEE18049-113C-40B8-8E68-D1037A7B7F8C}" type="presOf" srcId="{95853BB7-96C5-4393-97F1-06E097CB5119}" destId="{B2A2C5AA-7301-44E6-830B-6C380EAAC74D}" srcOrd="0" destOrd="0" presId="urn:microsoft.com/office/officeart/2005/8/layout/cycle2"/>
    <dgm:cxn modelId="{6C419169-EC13-4C59-BBFB-6FA5EB0E9687}" type="presOf" srcId="{315C97A7-ED53-49EA-BCDC-2C3D5B17EE4F}" destId="{4C8AE5DC-F105-4DAB-A0D4-6CE978CFA18B}" srcOrd="0" destOrd="0" presId="urn:microsoft.com/office/officeart/2005/8/layout/cycle2"/>
    <dgm:cxn modelId="{ED44634A-E126-4A8A-BC43-94ED4A001B52}" srcId="{8EA774B6-A014-423D-A859-E0B43A6EEFFF}" destId="{1755950B-8EB9-4E78-B1D3-E272BDA85B05}" srcOrd="2" destOrd="0" parTransId="{C48F921F-1CF4-4A59-842D-BC497A3BF2B6}" sibTransId="{F5C6DD36-B29E-47C4-96D4-26137B6D2C29}"/>
    <dgm:cxn modelId="{E397326C-D470-49A7-9FD5-7D1134E2FE00}" type="presOf" srcId="{950B0423-0348-4637-AB22-A30001CB5838}" destId="{C98DE2C8-E21F-4474-B5C4-E27138CD9F15}" srcOrd="0" destOrd="0" presId="urn:microsoft.com/office/officeart/2005/8/layout/cycle2"/>
    <dgm:cxn modelId="{1A82D152-BF8A-48D4-8EBF-F8E46CF25A23}" srcId="{8EA774B6-A014-423D-A859-E0B43A6EEFFF}" destId="{5AFE33A3-A50C-42A7-9A45-C88AFE808D85}" srcOrd="5" destOrd="0" parTransId="{9874C933-0723-4872-98B7-6D502A77B553}" sibTransId="{950B0423-0348-4637-AB22-A30001CB5838}"/>
    <dgm:cxn modelId="{A732DE53-8D85-40AC-8CD2-447533D304E3}" type="presOf" srcId="{8EA774B6-A014-423D-A859-E0B43A6EEFFF}" destId="{E2A25A05-B121-4D95-9A10-1B65812F0085}" srcOrd="0" destOrd="0" presId="urn:microsoft.com/office/officeart/2005/8/layout/cycle2"/>
    <dgm:cxn modelId="{ED7B0178-207B-4119-9BCE-639399E72FF4}" srcId="{8EA774B6-A014-423D-A859-E0B43A6EEFFF}" destId="{F5BDF21B-15D9-40C1-ABA5-7FBE813E8E9B}" srcOrd="0" destOrd="0" parTransId="{E37FF7CB-F166-4EA8-B3CF-9D78200E0241}" sibTransId="{95853BB7-96C5-4393-97F1-06E097CB5119}"/>
    <dgm:cxn modelId="{EC4AAC84-9533-4F7B-BAB4-132D3035CEA5}" type="presOf" srcId="{03B84260-D720-447A-81AF-FB0934E48996}" destId="{3C6552BA-F120-4F14-BDC7-DF5BBDB2484D}" srcOrd="1" destOrd="0" presId="urn:microsoft.com/office/officeart/2005/8/layout/cycle2"/>
    <dgm:cxn modelId="{0571218F-D096-4D9F-A441-116F12026404}" type="presOf" srcId="{A0D57CED-4378-4DFC-BB1A-B7DA3D3A2879}" destId="{74EE6E39-AF26-439D-B4FD-A0F8532BC4B4}" srcOrd="0" destOrd="0" presId="urn:microsoft.com/office/officeart/2005/8/layout/cycle2"/>
    <dgm:cxn modelId="{182CEF9E-DBA8-4C45-BFDE-85EE18496658}" type="presOf" srcId="{03B84260-D720-447A-81AF-FB0934E48996}" destId="{9DE1E334-C2BA-4529-A739-3F76E3EF2F3E}" srcOrd="0" destOrd="0" presId="urn:microsoft.com/office/officeart/2005/8/layout/cycle2"/>
    <dgm:cxn modelId="{38923FA9-EB70-4A60-8B7D-6CDB95338C65}" type="presOf" srcId="{A0D57CED-4378-4DFC-BB1A-B7DA3D3A2879}" destId="{619CAFF8-BE05-4537-BF7E-16E314F38FB6}" srcOrd="1" destOrd="0" presId="urn:microsoft.com/office/officeart/2005/8/layout/cycle2"/>
    <dgm:cxn modelId="{8B7368AD-530B-41D5-A68A-2548098F94FB}" type="presOf" srcId="{F5C6DD36-B29E-47C4-96D4-26137B6D2C29}" destId="{240326A0-3C2F-4212-862E-F47D209B8825}" srcOrd="0" destOrd="0" presId="urn:microsoft.com/office/officeart/2005/8/layout/cycle2"/>
    <dgm:cxn modelId="{07921FBF-2083-413A-9667-D46CA66D0780}" type="presOf" srcId="{95853BB7-96C5-4393-97F1-06E097CB5119}" destId="{BBF5FF3E-6097-4001-8D18-FE720E9DD84C}" srcOrd="1" destOrd="0" presId="urn:microsoft.com/office/officeart/2005/8/layout/cycle2"/>
    <dgm:cxn modelId="{CD14AFC1-1628-47E3-A95B-C7CCE6EC71D1}" type="presOf" srcId="{8C01A915-B7C9-4AD1-96AE-CAA80FB24BDD}" destId="{CFBA0B0A-A615-4E0C-A354-113AE6D0A68B}" srcOrd="0" destOrd="0" presId="urn:microsoft.com/office/officeart/2005/8/layout/cycle2"/>
    <dgm:cxn modelId="{D09E4EC6-0EA8-4A99-961F-4B718E0E89C5}" type="presOf" srcId="{950B0423-0348-4637-AB22-A30001CB5838}" destId="{74079321-8E00-445A-913D-4AECE2ED315E}" srcOrd="1" destOrd="0" presId="urn:microsoft.com/office/officeart/2005/8/layout/cycle2"/>
    <dgm:cxn modelId="{853243D4-0B09-4140-818C-FFCC2463A88F}" srcId="{8EA774B6-A014-423D-A859-E0B43A6EEFFF}" destId="{8C01A915-B7C9-4AD1-96AE-CAA80FB24BDD}" srcOrd="3" destOrd="0" parTransId="{405B610A-279B-4B5C-B13F-A23F8E646AC1}" sibTransId="{315C97A7-ED53-49EA-BCDC-2C3D5B17EE4F}"/>
    <dgm:cxn modelId="{907BE9E9-7B19-43CD-806A-ABA7C0880957}" type="presOf" srcId="{9797B42F-E1EE-4F83-9DC0-26A79168E186}" destId="{9F840688-AFED-42CD-BD0D-9A36250DFEE2}" srcOrd="0" destOrd="0" presId="urn:microsoft.com/office/officeart/2005/8/layout/cycle2"/>
    <dgm:cxn modelId="{9A3B92FE-42E7-4124-9932-A54C0189BEBE}" type="presOf" srcId="{F5BDF21B-15D9-40C1-ABA5-7FBE813E8E9B}" destId="{C964B686-A273-4D3A-B44C-9D78F5C8A7FE}" srcOrd="0" destOrd="0" presId="urn:microsoft.com/office/officeart/2005/8/layout/cycle2"/>
    <dgm:cxn modelId="{F0E18DFD-F366-4079-8C1F-7BF91A3D4B1F}" type="presParOf" srcId="{E2A25A05-B121-4D95-9A10-1B65812F0085}" destId="{C964B686-A273-4D3A-B44C-9D78F5C8A7FE}" srcOrd="0" destOrd="0" presId="urn:microsoft.com/office/officeart/2005/8/layout/cycle2"/>
    <dgm:cxn modelId="{5E56BBE0-001D-416A-8B38-E5FD2AC8E9F5}" type="presParOf" srcId="{E2A25A05-B121-4D95-9A10-1B65812F0085}" destId="{B2A2C5AA-7301-44E6-830B-6C380EAAC74D}" srcOrd="1" destOrd="0" presId="urn:microsoft.com/office/officeart/2005/8/layout/cycle2"/>
    <dgm:cxn modelId="{A60FCB81-A365-43AD-BDD2-12406228FAEB}" type="presParOf" srcId="{B2A2C5AA-7301-44E6-830B-6C380EAAC74D}" destId="{BBF5FF3E-6097-4001-8D18-FE720E9DD84C}" srcOrd="0" destOrd="0" presId="urn:microsoft.com/office/officeart/2005/8/layout/cycle2"/>
    <dgm:cxn modelId="{ADBC5098-B172-4189-A85D-D02F14B23202}" type="presParOf" srcId="{E2A25A05-B121-4D95-9A10-1B65812F0085}" destId="{384FCB22-96B3-4123-9582-EAD2BD585624}" srcOrd="2" destOrd="0" presId="urn:microsoft.com/office/officeart/2005/8/layout/cycle2"/>
    <dgm:cxn modelId="{8E960E3F-F8FD-4BAB-98F9-671D72F15B08}" type="presParOf" srcId="{E2A25A05-B121-4D95-9A10-1B65812F0085}" destId="{9DE1E334-C2BA-4529-A739-3F76E3EF2F3E}" srcOrd="3" destOrd="0" presId="urn:microsoft.com/office/officeart/2005/8/layout/cycle2"/>
    <dgm:cxn modelId="{681EFF61-21D4-49D2-ACB3-125DA5E7B84F}" type="presParOf" srcId="{9DE1E334-C2BA-4529-A739-3F76E3EF2F3E}" destId="{3C6552BA-F120-4F14-BDC7-DF5BBDB2484D}" srcOrd="0" destOrd="0" presId="urn:microsoft.com/office/officeart/2005/8/layout/cycle2"/>
    <dgm:cxn modelId="{48D61778-2C6A-4E5D-920C-D1CAB98089AF}" type="presParOf" srcId="{E2A25A05-B121-4D95-9A10-1B65812F0085}" destId="{ADCB6561-1BBE-4177-B1E9-9A4EA78EA08B}" srcOrd="4" destOrd="0" presId="urn:microsoft.com/office/officeart/2005/8/layout/cycle2"/>
    <dgm:cxn modelId="{571B2E2F-F7D6-4712-818A-689E68689978}" type="presParOf" srcId="{E2A25A05-B121-4D95-9A10-1B65812F0085}" destId="{240326A0-3C2F-4212-862E-F47D209B8825}" srcOrd="5" destOrd="0" presId="urn:microsoft.com/office/officeart/2005/8/layout/cycle2"/>
    <dgm:cxn modelId="{272709FF-807E-4EBC-88F0-8387BB3521CF}" type="presParOf" srcId="{240326A0-3C2F-4212-862E-F47D209B8825}" destId="{3FDF912D-2519-4EFE-AF2F-AC0E05CD7570}" srcOrd="0" destOrd="0" presId="urn:microsoft.com/office/officeart/2005/8/layout/cycle2"/>
    <dgm:cxn modelId="{B8407AE0-9F3C-478D-A628-43554550F630}" type="presParOf" srcId="{E2A25A05-B121-4D95-9A10-1B65812F0085}" destId="{CFBA0B0A-A615-4E0C-A354-113AE6D0A68B}" srcOrd="6" destOrd="0" presId="urn:microsoft.com/office/officeart/2005/8/layout/cycle2"/>
    <dgm:cxn modelId="{14D852DA-E29F-4F8D-B114-55EA11728E71}" type="presParOf" srcId="{E2A25A05-B121-4D95-9A10-1B65812F0085}" destId="{4C8AE5DC-F105-4DAB-A0D4-6CE978CFA18B}" srcOrd="7" destOrd="0" presId="urn:microsoft.com/office/officeart/2005/8/layout/cycle2"/>
    <dgm:cxn modelId="{66E17C96-BD40-4DB4-BB97-F0E434C95183}" type="presParOf" srcId="{4C8AE5DC-F105-4DAB-A0D4-6CE978CFA18B}" destId="{EDD4E906-2BA4-47A7-B8E2-076D08B80F7C}" srcOrd="0" destOrd="0" presId="urn:microsoft.com/office/officeart/2005/8/layout/cycle2"/>
    <dgm:cxn modelId="{9240B9DF-B3DD-404F-9DB7-AE4AE79F3B51}" type="presParOf" srcId="{E2A25A05-B121-4D95-9A10-1B65812F0085}" destId="{9F840688-AFED-42CD-BD0D-9A36250DFEE2}" srcOrd="8" destOrd="0" presId="urn:microsoft.com/office/officeart/2005/8/layout/cycle2"/>
    <dgm:cxn modelId="{4E18A10F-7763-43B9-9B34-297A4AC492DA}" type="presParOf" srcId="{E2A25A05-B121-4D95-9A10-1B65812F0085}" destId="{74EE6E39-AF26-439D-B4FD-A0F8532BC4B4}" srcOrd="9" destOrd="0" presId="urn:microsoft.com/office/officeart/2005/8/layout/cycle2"/>
    <dgm:cxn modelId="{E85C12ED-CA5C-4C1C-91C2-710F4657E335}" type="presParOf" srcId="{74EE6E39-AF26-439D-B4FD-A0F8532BC4B4}" destId="{619CAFF8-BE05-4537-BF7E-16E314F38FB6}" srcOrd="0" destOrd="0" presId="urn:microsoft.com/office/officeart/2005/8/layout/cycle2"/>
    <dgm:cxn modelId="{761E2687-C9E9-43AF-A9CB-CB234681E203}" type="presParOf" srcId="{E2A25A05-B121-4D95-9A10-1B65812F0085}" destId="{203F3583-E0F7-41A8-BB33-2C725EC2804F}" srcOrd="10" destOrd="0" presId="urn:microsoft.com/office/officeart/2005/8/layout/cycle2"/>
    <dgm:cxn modelId="{AB7070DB-397D-4319-BB36-E641A07C0D57}" type="presParOf" srcId="{E2A25A05-B121-4D95-9A10-1B65812F0085}" destId="{C98DE2C8-E21F-4474-B5C4-E27138CD9F15}" srcOrd="11" destOrd="0" presId="urn:microsoft.com/office/officeart/2005/8/layout/cycle2"/>
    <dgm:cxn modelId="{EA10E150-4C3B-431F-8FEC-07411C7E584D}" type="presParOf" srcId="{C98DE2C8-E21F-4474-B5C4-E27138CD9F15}" destId="{74079321-8E00-445A-913D-4AECE2ED315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A04E1D-EC74-4807-842A-7899938E289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B4E3A09-CD50-4879-BF30-929C034C0EFC}">
      <dgm:prSet phldrT="[Text]" custT="1"/>
      <dgm:spPr/>
      <dgm:t>
        <a:bodyPr/>
        <a:lstStyle/>
        <a:p>
          <a:r>
            <a:rPr lang="en-US" sz="2000">
              <a:latin typeface="Times New Roman" pitchFamily="18" charset="0"/>
              <a:cs typeface="Times New Roman" pitchFamily="18" charset="0"/>
            </a:rPr>
            <a:t>Underdeveloped</a:t>
          </a:r>
        </a:p>
        <a:p>
          <a:r>
            <a:rPr lang="en-US" sz="2000">
              <a:latin typeface="Times New Roman" pitchFamily="18" charset="0"/>
              <a:cs typeface="Times New Roman" pitchFamily="18" charset="0"/>
            </a:rPr>
            <a:t>skills </a:t>
          </a:r>
        </a:p>
      </dgm:t>
    </dgm:pt>
    <dgm:pt modelId="{A5305D3B-1EFE-49CB-8013-B0C15CB44DC1}" type="parTrans" cxnId="{EFE7E37A-0CB7-49E8-864A-DAE20FD2F32A}">
      <dgm:prSet/>
      <dgm:spPr/>
      <dgm:t>
        <a:bodyPr/>
        <a:lstStyle/>
        <a:p>
          <a:endParaRPr lang="en-US"/>
        </a:p>
      </dgm:t>
    </dgm:pt>
    <dgm:pt modelId="{38A8A5D3-DBF8-4774-9C74-AD7E3BED30DA}" type="sibTrans" cxnId="{EFE7E37A-0CB7-49E8-864A-DAE20FD2F32A}">
      <dgm:prSet/>
      <dgm:spPr/>
      <dgm:t>
        <a:bodyPr/>
        <a:lstStyle/>
        <a:p>
          <a:endParaRPr lang="en-US"/>
        </a:p>
      </dgm:t>
    </dgm:pt>
    <dgm:pt modelId="{24E88DC2-5F2D-4CC4-B41C-467173C5C781}">
      <dgm:prSet phldrT="[Text]" custT="1"/>
      <dgm:spPr/>
      <dgm:t>
        <a:bodyPr/>
        <a:lstStyle/>
        <a:p>
          <a:r>
            <a:rPr lang="en-US" sz="2000">
              <a:latin typeface="Times New Roman" pitchFamily="18" charset="0"/>
              <a:cs typeface="Times New Roman" pitchFamily="18" charset="0"/>
            </a:rPr>
            <a:t>Little experience with developing healthy relationships</a:t>
          </a:r>
        </a:p>
      </dgm:t>
    </dgm:pt>
    <dgm:pt modelId="{AC7CB176-B4D7-45A7-86CD-2AF1F4A5B0BC}" type="parTrans" cxnId="{D1B16B0C-376A-44C6-B6DF-ECCC1DD772D1}">
      <dgm:prSet/>
      <dgm:spPr/>
      <dgm:t>
        <a:bodyPr/>
        <a:lstStyle/>
        <a:p>
          <a:endParaRPr lang="en-US"/>
        </a:p>
      </dgm:t>
    </dgm:pt>
    <dgm:pt modelId="{EF33E27F-90CC-4658-BB6F-204FC9E1370E}" type="sibTrans" cxnId="{D1B16B0C-376A-44C6-B6DF-ECCC1DD772D1}">
      <dgm:prSet/>
      <dgm:spPr/>
      <dgm:t>
        <a:bodyPr/>
        <a:lstStyle/>
        <a:p>
          <a:endParaRPr lang="en-US"/>
        </a:p>
      </dgm:t>
    </dgm:pt>
    <dgm:pt modelId="{9BA7E3CB-20EC-4171-9438-749FE64B0626}">
      <dgm:prSet phldrT="[Text]" custT="1"/>
      <dgm:spPr/>
      <dgm:t>
        <a:bodyPr/>
        <a:lstStyle/>
        <a:p>
          <a:r>
            <a:rPr lang="en-US" sz="2000">
              <a:latin typeface="Times New Roman" pitchFamily="18" charset="0"/>
              <a:cs typeface="Times New Roman" pitchFamily="18" charset="0"/>
            </a:rPr>
            <a:t>Trafficker manipulation makes bonding easier</a:t>
          </a:r>
        </a:p>
      </dgm:t>
    </dgm:pt>
    <dgm:pt modelId="{A385F6C2-2DD9-4FDC-AAB4-251D05416154}" type="parTrans" cxnId="{99DB60F1-594B-4C04-8009-A75FE21313C7}">
      <dgm:prSet/>
      <dgm:spPr/>
      <dgm:t>
        <a:bodyPr/>
        <a:lstStyle/>
        <a:p>
          <a:endParaRPr lang="en-US"/>
        </a:p>
      </dgm:t>
    </dgm:pt>
    <dgm:pt modelId="{2B0FDCF7-8E1B-4196-A604-8D69F1352D2D}" type="sibTrans" cxnId="{99DB60F1-594B-4C04-8009-A75FE21313C7}">
      <dgm:prSet/>
      <dgm:spPr/>
      <dgm:t>
        <a:bodyPr/>
        <a:lstStyle/>
        <a:p>
          <a:endParaRPr lang="en-US"/>
        </a:p>
      </dgm:t>
    </dgm:pt>
    <dgm:pt modelId="{C5BA01BA-6D15-4D3C-AB38-10903C1D222F}">
      <dgm:prSet phldrT="[Text]" custT="1"/>
      <dgm:spPr/>
      <dgm:t>
        <a:bodyPr/>
        <a:lstStyle/>
        <a:p>
          <a:r>
            <a:rPr lang="en-US" sz="2000">
              <a:latin typeface="Times New Roman" pitchFamily="18" charset="0"/>
              <a:cs typeface="Times New Roman" pitchFamily="18" charset="0"/>
            </a:rPr>
            <a:t>No need for chains</a:t>
          </a:r>
        </a:p>
      </dgm:t>
    </dgm:pt>
    <dgm:pt modelId="{F2E0F703-F1E0-46A9-9395-404851701BB3}" type="parTrans" cxnId="{5DE75084-BEE3-431F-9533-B685360F03C8}">
      <dgm:prSet/>
      <dgm:spPr/>
      <dgm:t>
        <a:bodyPr/>
        <a:lstStyle/>
        <a:p>
          <a:endParaRPr lang="en-US"/>
        </a:p>
      </dgm:t>
    </dgm:pt>
    <dgm:pt modelId="{3218D859-3117-4280-8BFE-15B42EF57CF5}" type="sibTrans" cxnId="{5DE75084-BEE3-431F-9533-B685360F03C8}">
      <dgm:prSet/>
      <dgm:spPr/>
      <dgm:t>
        <a:bodyPr/>
        <a:lstStyle/>
        <a:p>
          <a:endParaRPr lang="en-US"/>
        </a:p>
      </dgm:t>
    </dgm:pt>
    <dgm:pt modelId="{06E664D8-DFB3-4D3D-8D1F-AA10551048CA}" type="pres">
      <dgm:prSet presAssocID="{87A04E1D-EC74-4807-842A-7899938E2896}" presName="matrix" presStyleCnt="0">
        <dgm:presLayoutVars>
          <dgm:chMax val="1"/>
          <dgm:dir/>
          <dgm:resizeHandles val="exact"/>
        </dgm:presLayoutVars>
      </dgm:prSet>
      <dgm:spPr/>
    </dgm:pt>
    <dgm:pt modelId="{AB42589E-FFA5-4F0F-91E9-56C097F38E92}" type="pres">
      <dgm:prSet presAssocID="{87A04E1D-EC74-4807-842A-7899938E2896}" presName="diamond" presStyleLbl="bgShp" presStyleIdx="0" presStyleCnt="1" custLinFactNeighborX="-6004"/>
      <dgm:spPr/>
    </dgm:pt>
    <dgm:pt modelId="{858E5540-BED0-4E50-8DAB-6384FCF61CB1}" type="pres">
      <dgm:prSet presAssocID="{87A04E1D-EC74-4807-842A-7899938E2896}" presName="quad1" presStyleLbl="node1" presStyleIdx="0" presStyleCnt="4" custScaleX="132490" custScaleY="124990" custLinFactNeighborX="-26751" custLinFactNeighborY="-2292">
        <dgm:presLayoutVars>
          <dgm:chMax val="0"/>
          <dgm:chPref val="0"/>
          <dgm:bulletEnabled val="1"/>
        </dgm:presLayoutVars>
      </dgm:prSet>
      <dgm:spPr/>
    </dgm:pt>
    <dgm:pt modelId="{6BC8E272-5B0B-488B-8432-D89637FD963C}" type="pres">
      <dgm:prSet presAssocID="{87A04E1D-EC74-4807-842A-7899938E2896}" presName="quad2" presStyleLbl="node1" presStyleIdx="1" presStyleCnt="4" custScaleX="139613" custScaleY="124660" custLinFactNeighborX="15942" custLinFactNeighborY="3817">
        <dgm:presLayoutVars>
          <dgm:chMax val="0"/>
          <dgm:chPref val="0"/>
          <dgm:bulletEnabled val="1"/>
        </dgm:presLayoutVars>
      </dgm:prSet>
      <dgm:spPr/>
    </dgm:pt>
    <dgm:pt modelId="{C336A54F-A0A7-47C6-B247-327ED8829DD5}" type="pres">
      <dgm:prSet presAssocID="{87A04E1D-EC74-4807-842A-7899938E2896}" presName="quad3" presStyleLbl="node1" presStyleIdx="2" presStyleCnt="4" custScaleX="131290" custScaleY="116082" custLinFactNeighborX="-24110" custLinFactNeighborY="16318">
        <dgm:presLayoutVars>
          <dgm:chMax val="0"/>
          <dgm:chPref val="0"/>
          <dgm:bulletEnabled val="1"/>
        </dgm:presLayoutVars>
      </dgm:prSet>
      <dgm:spPr/>
    </dgm:pt>
    <dgm:pt modelId="{01ECC358-A789-48CC-9DBF-A888A803E5E7}" type="pres">
      <dgm:prSet presAssocID="{87A04E1D-EC74-4807-842A-7899938E2896}" presName="quad4" presStyleLbl="node1" presStyleIdx="3" presStyleCnt="4" custScaleX="160523" custScaleY="99008" custLinFactNeighborX="28951" custLinFactNeighborY="19150">
        <dgm:presLayoutVars>
          <dgm:chMax val="0"/>
          <dgm:chPref val="0"/>
          <dgm:bulletEnabled val="1"/>
        </dgm:presLayoutVars>
      </dgm:prSet>
      <dgm:spPr/>
    </dgm:pt>
  </dgm:ptLst>
  <dgm:cxnLst>
    <dgm:cxn modelId="{D1B16B0C-376A-44C6-B6DF-ECCC1DD772D1}" srcId="{87A04E1D-EC74-4807-842A-7899938E2896}" destId="{24E88DC2-5F2D-4CC4-B41C-467173C5C781}" srcOrd="1" destOrd="0" parTransId="{AC7CB176-B4D7-45A7-86CD-2AF1F4A5B0BC}" sibTransId="{EF33E27F-90CC-4658-BB6F-204FC9E1370E}"/>
    <dgm:cxn modelId="{0B22E91F-E5C8-40E0-8018-331D4E02DB9B}" type="presOf" srcId="{AB4E3A09-CD50-4879-BF30-929C034C0EFC}" destId="{858E5540-BED0-4E50-8DAB-6384FCF61CB1}" srcOrd="0" destOrd="0" presId="urn:microsoft.com/office/officeart/2005/8/layout/matrix3"/>
    <dgm:cxn modelId="{EFE7E37A-0CB7-49E8-864A-DAE20FD2F32A}" srcId="{87A04E1D-EC74-4807-842A-7899938E2896}" destId="{AB4E3A09-CD50-4879-BF30-929C034C0EFC}" srcOrd="0" destOrd="0" parTransId="{A5305D3B-1EFE-49CB-8013-B0C15CB44DC1}" sibTransId="{38A8A5D3-DBF8-4774-9C74-AD7E3BED30DA}"/>
    <dgm:cxn modelId="{E1A8897E-93BA-4F77-A8A6-A0688347DE22}" type="presOf" srcId="{9BA7E3CB-20EC-4171-9438-749FE64B0626}" destId="{C336A54F-A0A7-47C6-B247-327ED8829DD5}" srcOrd="0" destOrd="0" presId="urn:microsoft.com/office/officeart/2005/8/layout/matrix3"/>
    <dgm:cxn modelId="{5DE75084-BEE3-431F-9533-B685360F03C8}" srcId="{87A04E1D-EC74-4807-842A-7899938E2896}" destId="{C5BA01BA-6D15-4D3C-AB38-10903C1D222F}" srcOrd="3" destOrd="0" parTransId="{F2E0F703-F1E0-46A9-9395-404851701BB3}" sibTransId="{3218D859-3117-4280-8BFE-15B42EF57CF5}"/>
    <dgm:cxn modelId="{EF9B61BF-3B17-44FF-AEE2-54DA38DB86CD}" type="presOf" srcId="{87A04E1D-EC74-4807-842A-7899938E2896}" destId="{06E664D8-DFB3-4D3D-8D1F-AA10551048CA}" srcOrd="0" destOrd="0" presId="urn:microsoft.com/office/officeart/2005/8/layout/matrix3"/>
    <dgm:cxn modelId="{4BD45CC5-B2B2-452B-A120-FD19E0DB089C}" type="presOf" srcId="{C5BA01BA-6D15-4D3C-AB38-10903C1D222F}" destId="{01ECC358-A789-48CC-9DBF-A888A803E5E7}" srcOrd="0" destOrd="0" presId="urn:microsoft.com/office/officeart/2005/8/layout/matrix3"/>
    <dgm:cxn modelId="{1F7CC9D4-DB9D-4855-AFC7-CDC4C113FF14}" type="presOf" srcId="{24E88DC2-5F2D-4CC4-B41C-467173C5C781}" destId="{6BC8E272-5B0B-488B-8432-D89637FD963C}" srcOrd="0" destOrd="0" presId="urn:microsoft.com/office/officeart/2005/8/layout/matrix3"/>
    <dgm:cxn modelId="{99DB60F1-594B-4C04-8009-A75FE21313C7}" srcId="{87A04E1D-EC74-4807-842A-7899938E2896}" destId="{9BA7E3CB-20EC-4171-9438-749FE64B0626}" srcOrd="2" destOrd="0" parTransId="{A385F6C2-2DD9-4FDC-AAB4-251D05416154}" sibTransId="{2B0FDCF7-8E1B-4196-A604-8D69F1352D2D}"/>
    <dgm:cxn modelId="{382D2E78-C661-49CC-8138-3C35F5DA972E}" type="presParOf" srcId="{06E664D8-DFB3-4D3D-8D1F-AA10551048CA}" destId="{AB42589E-FFA5-4F0F-91E9-56C097F38E92}" srcOrd="0" destOrd="0" presId="urn:microsoft.com/office/officeart/2005/8/layout/matrix3"/>
    <dgm:cxn modelId="{6618E1A9-A711-440C-AE0A-0084974348EA}" type="presParOf" srcId="{06E664D8-DFB3-4D3D-8D1F-AA10551048CA}" destId="{858E5540-BED0-4E50-8DAB-6384FCF61CB1}" srcOrd="1" destOrd="0" presId="urn:microsoft.com/office/officeart/2005/8/layout/matrix3"/>
    <dgm:cxn modelId="{30E89223-BF8D-423C-9497-E7154763C162}" type="presParOf" srcId="{06E664D8-DFB3-4D3D-8D1F-AA10551048CA}" destId="{6BC8E272-5B0B-488B-8432-D89637FD963C}" srcOrd="2" destOrd="0" presId="urn:microsoft.com/office/officeart/2005/8/layout/matrix3"/>
    <dgm:cxn modelId="{C490739F-F30A-487E-A250-89192B768BCF}" type="presParOf" srcId="{06E664D8-DFB3-4D3D-8D1F-AA10551048CA}" destId="{C336A54F-A0A7-47C6-B247-327ED8829DD5}" srcOrd="3" destOrd="0" presId="urn:microsoft.com/office/officeart/2005/8/layout/matrix3"/>
    <dgm:cxn modelId="{F5395969-3907-4ED1-ACAC-53E19854C1A7}" type="presParOf" srcId="{06E664D8-DFB3-4D3D-8D1F-AA10551048CA}" destId="{01ECC358-A789-48CC-9DBF-A888A803E5E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7D70C2-5DE4-41A3-9111-D313B01DC9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89002D3-B490-47FF-BD75-A4E04AABF09F}">
      <dgm:prSet phldrT="[Text]" custT="1"/>
      <dgm:spPr/>
      <dgm:t>
        <a:bodyPr/>
        <a:lstStyle/>
        <a:p>
          <a:r>
            <a:rPr lang="en-US" sz="2000" b="1" i="1">
              <a:latin typeface="Times New Roman" pitchFamily="18" charset="0"/>
              <a:cs typeface="Times New Roman" pitchFamily="18" charset="0"/>
            </a:rPr>
            <a:t>UNDERLYING</a:t>
          </a:r>
        </a:p>
        <a:p>
          <a:r>
            <a:rPr lang="en-US" sz="2000" b="1" i="1">
              <a:latin typeface="Times New Roman" pitchFamily="18" charset="0"/>
              <a:cs typeface="Times New Roman" pitchFamily="18" charset="0"/>
            </a:rPr>
            <a:t>CIRCUMSTANCES</a:t>
          </a:r>
        </a:p>
      </dgm:t>
    </dgm:pt>
    <dgm:pt modelId="{CAB9B821-056B-488D-9BD8-7D63997B4284}" type="parTrans" cxnId="{3ACAEA02-F576-49E2-A192-D974D6417C1A}">
      <dgm:prSet/>
      <dgm:spPr/>
      <dgm:t>
        <a:bodyPr/>
        <a:lstStyle/>
        <a:p>
          <a:endParaRPr lang="en-US"/>
        </a:p>
      </dgm:t>
    </dgm:pt>
    <dgm:pt modelId="{0C14DB78-0752-4D13-ADCE-445D7E4B63D1}" type="sibTrans" cxnId="{3ACAEA02-F576-49E2-A192-D974D6417C1A}">
      <dgm:prSet/>
      <dgm:spPr/>
      <dgm:t>
        <a:bodyPr/>
        <a:lstStyle/>
        <a:p>
          <a:endParaRPr lang="en-US"/>
        </a:p>
      </dgm:t>
    </dgm:pt>
    <dgm:pt modelId="{618EEAB5-B266-492F-971D-AD8112FC27FA}">
      <dgm:prSet phldrT="[Text]" custT="1"/>
      <dgm:spPr/>
      <dgm:t>
        <a:bodyPr/>
        <a:lstStyle/>
        <a:p>
          <a:endParaRPr lang="en-US" sz="1400">
            <a:latin typeface="Times New Roman" pitchFamily="18" charset="0"/>
            <a:cs typeface="Times New Roman" pitchFamily="18" charset="0"/>
          </a:endParaRPr>
        </a:p>
        <a:p>
          <a:r>
            <a:rPr lang="en-US" sz="1400">
              <a:solidFill>
                <a:schemeClr val="accent6">
                  <a:lumMod val="75000"/>
                </a:schemeClr>
              </a:solidFill>
              <a:latin typeface="Times New Roman" pitchFamily="18" charset="0"/>
              <a:cs typeface="Times New Roman" pitchFamily="18" charset="0"/>
            </a:rPr>
            <a:t>Minimal support</a:t>
          </a:r>
        </a:p>
        <a:p>
          <a:r>
            <a:rPr lang="en-US" sz="1400">
              <a:solidFill>
                <a:schemeClr val="accent6">
                  <a:lumMod val="75000"/>
                </a:schemeClr>
              </a:solidFill>
              <a:latin typeface="Times New Roman" pitchFamily="18" charset="0"/>
              <a:cs typeface="Times New Roman" pitchFamily="18" charset="0"/>
            </a:rPr>
            <a:t>Multiple placements</a:t>
          </a:r>
        </a:p>
        <a:p>
          <a:r>
            <a:rPr lang="en-US" sz="1400">
              <a:solidFill>
                <a:schemeClr val="accent6">
                  <a:lumMod val="75000"/>
                </a:schemeClr>
              </a:solidFill>
              <a:latin typeface="Times New Roman" pitchFamily="18" charset="0"/>
              <a:cs typeface="Times New Roman" pitchFamily="18" charset="0"/>
            </a:rPr>
            <a:t>Homelessness</a:t>
          </a:r>
        </a:p>
        <a:p>
          <a:r>
            <a:rPr lang="en-US" sz="1400">
              <a:solidFill>
                <a:schemeClr val="accent6">
                  <a:lumMod val="75000"/>
                </a:schemeClr>
              </a:solidFill>
              <a:latin typeface="Times New Roman" pitchFamily="18" charset="0"/>
              <a:cs typeface="Times New Roman" pitchFamily="18" charset="0"/>
            </a:rPr>
            <a:t>Family disconnect</a:t>
          </a:r>
        </a:p>
        <a:p>
          <a:endParaRPr lang="en-US" sz="1800">
            <a:latin typeface="Times New Roman" pitchFamily="18" charset="0"/>
            <a:cs typeface="Times New Roman" pitchFamily="18" charset="0"/>
          </a:endParaRPr>
        </a:p>
      </dgm:t>
    </dgm:pt>
    <dgm:pt modelId="{397C3674-102B-4E54-9FE1-0398B72ADFE2}" type="parTrans" cxnId="{E8C6956D-9ED8-45D7-81BE-8F30179F972C}">
      <dgm:prSet/>
      <dgm:spPr/>
      <dgm:t>
        <a:bodyPr/>
        <a:lstStyle/>
        <a:p>
          <a:endParaRPr lang="en-US"/>
        </a:p>
      </dgm:t>
    </dgm:pt>
    <dgm:pt modelId="{65D0F5CA-6260-4A48-A88F-8F6FBFBF818F}" type="sibTrans" cxnId="{E8C6956D-9ED8-45D7-81BE-8F30179F972C}">
      <dgm:prSet/>
      <dgm:spPr/>
      <dgm:t>
        <a:bodyPr/>
        <a:lstStyle/>
        <a:p>
          <a:endParaRPr lang="en-US"/>
        </a:p>
      </dgm:t>
    </dgm:pt>
    <dgm:pt modelId="{59DA9616-E98F-4A92-84DD-52ED2C033D28}">
      <dgm:prSet phldrT="[Text]" custT="1"/>
      <dgm:spPr/>
      <dgm:t>
        <a:bodyPr/>
        <a:lstStyle/>
        <a:p>
          <a:r>
            <a:rPr lang="en-US" sz="1400">
              <a:solidFill>
                <a:srgbClr val="0070C0"/>
              </a:solidFill>
              <a:latin typeface="Times New Roman" pitchFamily="18" charset="0"/>
              <a:cs typeface="Times New Roman" pitchFamily="18" charset="0"/>
            </a:rPr>
            <a:t>Guardianship by unrelated adult</a:t>
          </a:r>
        </a:p>
        <a:p>
          <a:r>
            <a:rPr lang="en-US" sz="1400">
              <a:solidFill>
                <a:srgbClr val="0070C0"/>
              </a:solidFill>
              <a:latin typeface="Times New Roman" pitchFamily="18" charset="0"/>
              <a:cs typeface="Times New Roman" pitchFamily="18" charset="0"/>
            </a:rPr>
            <a:t>Unwilling to give home address</a:t>
          </a:r>
        </a:p>
      </dgm:t>
    </dgm:pt>
    <dgm:pt modelId="{358CAE6D-486F-413F-BFB0-483DB7F8E8C6}" type="parTrans" cxnId="{4CD09E6D-4DFA-48C0-BFE4-7AE1261CBF63}">
      <dgm:prSet/>
      <dgm:spPr/>
      <dgm:t>
        <a:bodyPr/>
        <a:lstStyle/>
        <a:p>
          <a:endParaRPr lang="en-US"/>
        </a:p>
      </dgm:t>
    </dgm:pt>
    <dgm:pt modelId="{849D4202-CE1A-4AF1-AD4A-BAD7B26FEF56}" type="sibTrans" cxnId="{4CD09E6D-4DFA-48C0-BFE4-7AE1261CBF63}">
      <dgm:prSet/>
      <dgm:spPr/>
      <dgm:t>
        <a:bodyPr/>
        <a:lstStyle/>
        <a:p>
          <a:endParaRPr lang="en-US"/>
        </a:p>
      </dgm:t>
    </dgm:pt>
    <dgm:pt modelId="{0370A55A-7CE8-4416-A36F-FBFA0DB6B727}">
      <dgm:prSet phldrT="[Text]" custT="1"/>
      <dgm:spPr/>
      <dgm:t>
        <a:bodyPr/>
        <a:lstStyle/>
        <a:p>
          <a:r>
            <a:rPr lang="en-US" sz="1400">
              <a:solidFill>
                <a:srgbClr val="0070C0"/>
              </a:solidFill>
              <a:latin typeface="Times New Roman" pitchFamily="18" charset="0"/>
              <a:cs typeface="Times New Roman" pitchFamily="18" charset="0"/>
            </a:rPr>
            <a:t>Fearful of consequences for not following rules</a:t>
          </a:r>
        </a:p>
      </dgm:t>
    </dgm:pt>
    <dgm:pt modelId="{765C7C2F-B302-44D5-9108-D20524FD03EE}" type="parTrans" cxnId="{354C7159-1AD6-4D2A-AB53-B0610A9BC3D7}">
      <dgm:prSet/>
      <dgm:spPr/>
      <dgm:t>
        <a:bodyPr/>
        <a:lstStyle/>
        <a:p>
          <a:endParaRPr lang="en-US"/>
        </a:p>
      </dgm:t>
    </dgm:pt>
    <dgm:pt modelId="{B7B92F68-EA0B-4445-A1D8-2344045AD76E}" type="sibTrans" cxnId="{354C7159-1AD6-4D2A-AB53-B0610A9BC3D7}">
      <dgm:prSet/>
      <dgm:spPr/>
      <dgm:t>
        <a:bodyPr/>
        <a:lstStyle/>
        <a:p>
          <a:endParaRPr lang="en-US"/>
        </a:p>
      </dgm:t>
    </dgm:pt>
    <dgm:pt modelId="{ECF89D3F-0DBE-4CBF-A46B-2D1FEDCFC32A}">
      <dgm:prSet phldrT="[Text]" custT="1"/>
      <dgm:spPr/>
      <dgm:t>
        <a:bodyPr/>
        <a:lstStyle/>
        <a:p>
          <a:endParaRPr lang="en-US" sz="1400">
            <a:solidFill>
              <a:srgbClr val="FF0000"/>
            </a:solidFill>
            <a:latin typeface="Times New Roman" pitchFamily="18" charset="0"/>
            <a:cs typeface="Times New Roman" pitchFamily="18" charset="0"/>
          </a:endParaRPr>
        </a:p>
        <a:p>
          <a:r>
            <a:rPr lang="en-US" sz="1400">
              <a:solidFill>
                <a:schemeClr val="accent6">
                  <a:lumMod val="75000"/>
                </a:schemeClr>
              </a:solidFill>
              <a:latin typeface="Times New Roman" pitchFamily="18" charset="0"/>
              <a:cs typeface="Times New Roman" pitchFamily="18" charset="0"/>
            </a:rPr>
            <a:t>Family history of</a:t>
          </a:r>
        </a:p>
        <a:p>
          <a:r>
            <a:rPr lang="en-US" sz="1400">
              <a:solidFill>
                <a:schemeClr val="accent6">
                  <a:lumMod val="75000"/>
                </a:schemeClr>
              </a:solidFill>
              <a:latin typeface="Times New Roman" pitchFamily="18" charset="0"/>
              <a:cs typeface="Times New Roman" pitchFamily="18" charset="0"/>
            </a:rPr>
            <a:t>prostitution</a:t>
          </a:r>
        </a:p>
        <a:p>
          <a:r>
            <a:rPr lang="en-US" sz="1400">
              <a:solidFill>
                <a:schemeClr val="accent6">
                  <a:lumMod val="75000"/>
                </a:schemeClr>
              </a:solidFill>
              <a:latin typeface="Times New Roman" pitchFamily="18" charset="0"/>
              <a:cs typeface="Times New Roman" pitchFamily="18" charset="0"/>
            </a:rPr>
            <a:t>abuse or neglect</a:t>
          </a:r>
        </a:p>
        <a:p>
          <a:r>
            <a:rPr lang="en-US" sz="1400">
              <a:solidFill>
                <a:schemeClr val="accent6">
                  <a:lumMod val="75000"/>
                </a:schemeClr>
              </a:solidFill>
              <a:latin typeface="Times New Roman" pitchFamily="18" charset="0"/>
              <a:cs typeface="Times New Roman" pitchFamily="18" charset="0"/>
            </a:rPr>
            <a:t>Domestic violence</a:t>
          </a:r>
        </a:p>
        <a:p>
          <a:endParaRPr lang="en-US" sz="1400">
            <a:latin typeface="Times New Roman" pitchFamily="18" charset="0"/>
            <a:cs typeface="Times New Roman" pitchFamily="18" charset="0"/>
          </a:endParaRPr>
        </a:p>
      </dgm:t>
    </dgm:pt>
    <dgm:pt modelId="{710953CF-767F-4675-9454-A823B658348B}" type="parTrans" cxnId="{A3BA6B77-5182-452E-AB36-6DF76C871861}">
      <dgm:prSet/>
      <dgm:spPr/>
      <dgm:t>
        <a:bodyPr/>
        <a:lstStyle/>
        <a:p>
          <a:endParaRPr lang="en-US"/>
        </a:p>
      </dgm:t>
    </dgm:pt>
    <dgm:pt modelId="{2C74F4A8-AA5C-4E80-A910-39E0B44BADF7}" type="sibTrans" cxnId="{A3BA6B77-5182-452E-AB36-6DF76C871861}">
      <dgm:prSet/>
      <dgm:spPr/>
      <dgm:t>
        <a:bodyPr/>
        <a:lstStyle/>
        <a:p>
          <a:endParaRPr lang="en-US"/>
        </a:p>
      </dgm:t>
    </dgm:pt>
    <dgm:pt modelId="{B1F38674-A581-4D8E-9B62-74A7BBA75386}">
      <dgm:prSet phldrT="[Text]" custT="1"/>
      <dgm:spPr/>
      <dgm:t>
        <a:bodyPr/>
        <a:lstStyle/>
        <a:p>
          <a:r>
            <a:rPr lang="en-US" sz="1400">
              <a:solidFill>
                <a:srgbClr val="0070C0"/>
              </a:solidFill>
              <a:latin typeface="Times New Roman" pitchFamily="18" charset="0"/>
              <a:cs typeface="Times New Roman" pitchFamily="18" charset="0"/>
            </a:rPr>
            <a:t>Lives in hotel</a:t>
          </a:r>
        </a:p>
        <a:p>
          <a:r>
            <a:rPr lang="en-US" sz="1400">
              <a:solidFill>
                <a:srgbClr val="0070C0"/>
              </a:solidFill>
              <a:latin typeface="Times New Roman" pitchFamily="18" charset="0"/>
              <a:cs typeface="Times New Roman" pitchFamily="18" charset="0"/>
            </a:rPr>
            <a:t>Frequent travel</a:t>
          </a:r>
        </a:p>
        <a:p>
          <a:r>
            <a:rPr lang="en-US" sz="1400">
              <a:solidFill>
                <a:srgbClr val="0070C0"/>
              </a:solidFill>
              <a:latin typeface="Times New Roman" pitchFamily="18" charset="0"/>
              <a:cs typeface="Times New Roman" pitchFamily="18" charset="0"/>
            </a:rPr>
            <a:t>Concerned about immigration status</a:t>
          </a:r>
        </a:p>
      </dgm:t>
    </dgm:pt>
    <dgm:pt modelId="{CD772995-8BA1-4F08-B78D-82606359C3B1}" type="parTrans" cxnId="{735ABABD-9583-4E66-86F1-086A0EE22F13}">
      <dgm:prSet/>
      <dgm:spPr/>
      <dgm:t>
        <a:bodyPr/>
        <a:lstStyle/>
        <a:p>
          <a:endParaRPr lang="en-US"/>
        </a:p>
      </dgm:t>
    </dgm:pt>
    <dgm:pt modelId="{8F123BDB-A443-4173-A692-D4AA09561B5D}" type="sibTrans" cxnId="{735ABABD-9583-4E66-86F1-086A0EE22F13}">
      <dgm:prSet/>
      <dgm:spPr/>
      <dgm:t>
        <a:bodyPr/>
        <a:lstStyle/>
        <a:p>
          <a:endParaRPr lang="en-US"/>
        </a:p>
      </dgm:t>
    </dgm:pt>
    <dgm:pt modelId="{E66580FE-D59D-48D2-BBE8-CC1C63E41D94}" type="pres">
      <dgm:prSet presAssocID="{507D70C2-5DE4-41A3-9111-D313B01DC909}" presName="hierChild1" presStyleCnt="0">
        <dgm:presLayoutVars>
          <dgm:chPref val="1"/>
          <dgm:dir/>
          <dgm:animOne val="branch"/>
          <dgm:animLvl val="lvl"/>
          <dgm:resizeHandles/>
        </dgm:presLayoutVars>
      </dgm:prSet>
      <dgm:spPr/>
    </dgm:pt>
    <dgm:pt modelId="{D91961A7-E2AE-49F4-B343-9FED6168D587}" type="pres">
      <dgm:prSet presAssocID="{089002D3-B490-47FF-BD75-A4E04AABF09F}" presName="hierRoot1" presStyleCnt="0"/>
      <dgm:spPr/>
    </dgm:pt>
    <dgm:pt modelId="{0200981B-8B2C-45DF-8907-25FCD360F45B}" type="pres">
      <dgm:prSet presAssocID="{089002D3-B490-47FF-BD75-A4E04AABF09F}" presName="composite" presStyleCnt="0"/>
      <dgm:spPr/>
    </dgm:pt>
    <dgm:pt modelId="{4F7E8AA5-8E39-44BD-BAA3-F06DE9F9394D}" type="pres">
      <dgm:prSet presAssocID="{089002D3-B490-47FF-BD75-A4E04AABF09F}" presName="background" presStyleLbl="node0" presStyleIdx="0" presStyleCnt="1"/>
      <dgm:spPr/>
    </dgm:pt>
    <dgm:pt modelId="{E127568B-4369-46B2-B51F-367B3E72A4C2}" type="pres">
      <dgm:prSet presAssocID="{089002D3-B490-47FF-BD75-A4E04AABF09F}" presName="text" presStyleLbl="fgAcc0" presStyleIdx="0" presStyleCnt="1" custScaleX="135065" custLinFactNeighborX="-14002" custLinFactNeighborY="-17657">
        <dgm:presLayoutVars>
          <dgm:chPref val="3"/>
        </dgm:presLayoutVars>
      </dgm:prSet>
      <dgm:spPr/>
    </dgm:pt>
    <dgm:pt modelId="{EFCF5D2C-7FED-4178-B0D5-3690976E1912}" type="pres">
      <dgm:prSet presAssocID="{089002D3-B490-47FF-BD75-A4E04AABF09F}" presName="hierChild2" presStyleCnt="0"/>
      <dgm:spPr/>
    </dgm:pt>
    <dgm:pt modelId="{E7B94203-9975-4E04-9797-640F03AA0F86}" type="pres">
      <dgm:prSet presAssocID="{397C3674-102B-4E54-9FE1-0398B72ADFE2}" presName="Name10" presStyleLbl="parChTrans1D2" presStyleIdx="0" presStyleCnt="2"/>
      <dgm:spPr/>
    </dgm:pt>
    <dgm:pt modelId="{41D4650E-E6E2-4211-801B-9E7EE3F01B7A}" type="pres">
      <dgm:prSet presAssocID="{618EEAB5-B266-492F-971D-AD8112FC27FA}" presName="hierRoot2" presStyleCnt="0"/>
      <dgm:spPr/>
    </dgm:pt>
    <dgm:pt modelId="{7B308A8A-72C0-4E22-A984-4B1079CDCC1D}" type="pres">
      <dgm:prSet presAssocID="{618EEAB5-B266-492F-971D-AD8112FC27FA}" presName="composite2" presStyleCnt="0"/>
      <dgm:spPr/>
    </dgm:pt>
    <dgm:pt modelId="{E30E4E71-0984-4DB4-83E5-2991D35A3E2C}" type="pres">
      <dgm:prSet presAssocID="{618EEAB5-B266-492F-971D-AD8112FC27FA}" presName="background2" presStyleLbl="node2" presStyleIdx="0" presStyleCnt="2"/>
      <dgm:spPr/>
    </dgm:pt>
    <dgm:pt modelId="{1BFDA6BA-8DFE-4E03-ADF1-4F047659EB67}" type="pres">
      <dgm:prSet presAssocID="{618EEAB5-B266-492F-971D-AD8112FC27FA}" presName="text2" presStyleLbl="fgAcc2" presStyleIdx="0" presStyleCnt="2" custLinFactNeighborX="-5864" custLinFactNeighborY="1782">
        <dgm:presLayoutVars>
          <dgm:chPref val="3"/>
        </dgm:presLayoutVars>
      </dgm:prSet>
      <dgm:spPr/>
    </dgm:pt>
    <dgm:pt modelId="{AFCE6834-D985-49F0-97E7-5FF7E90E836C}" type="pres">
      <dgm:prSet presAssocID="{618EEAB5-B266-492F-971D-AD8112FC27FA}" presName="hierChild3" presStyleCnt="0"/>
      <dgm:spPr/>
    </dgm:pt>
    <dgm:pt modelId="{4ADF9A49-EEF9-4C8B-9008-1B6E9803FC44}" type="pres">
      <dgm:prSet presAssocID="{358CAE6D-486F-413F-BFB0-483DB7F8E8C6}" presName="Name17" presStyleLbl="parChTrans1D3" presStyleIdx="0" presStyleCnt="3"/>
      <dgm:spPr/>
    </dgm:pt>
    <dgm:pt modelId="{C61F1C06-D105-4199-A52D-3B9BC64F1026}" type="pres">
      <dgm:prSet presAssocID="{59DA9616-E98F-4A92-84DD-52ED2C033D28}" presName="hierRoot3" presStyleCnt="0"/>
      <dgm:spPr/>
    </dgm:pt>
    <dgm:pt modelId="{854A4077-9ABB-427F-A6B3-E8C63DF7B07A}" type="pres">
      <dgm:prSet presAssocID="{59DA9616-E98F-4A92-84DD-52ED2C033D28}" presName="composite3" presStyleCnt="0"/>
      <dgm:spPr/>
    </dgm:pt>
    <dgm:pt modelId="{B6D48655-0DDC-4366-9428-ACF1BD8A31A3}" type="pres">
      <dgm:prSet presAssocID="{59DA9616-E98F-4A92-84DD-52ED2C033D28}" presName="background3" presStyleLbl="node3" presStyleIdx="0" presStyleCnt="3"/>
      <dgm:spPr/>
    </dgm:pt>
    <dgm:pt modelId="{B0A6FA58-8966-481B-98A8-9DD247C5AE7C}" type="pres">
      <dgm:prSet presAssocID="{59DA9616-E98F-4A92-84DD-52ED2C033D28}" presName="text3" presStyleLbl="fgAcc3" presStyleIdx="0" presStyleCnt="3">
        <dgm:presLayoutVars>
          <dgm:chPref val="3"/>
        </dgm:presLayoutVars>
      </dgm:prSet>
      <dgm:spPr/>
    </dgm:pt>
    <dgm:pt modelId="{F0178291-26F1-45DC-B996-D47320FE69BA}" type="pres">
      <dgm:prSet presAssocID="{59DA9616-E98F-4A92-84DD-52ED2C033D28}" presName="hierChild4" presStyleCnt="0"/>
      <dgm:spPr/>
    </dgm:pt>
    <dgm:pt modelId="{62571024-040E-499B-A2CE-D0823138A733}" type="pres">
      <dgm:prSet presAssocID="{765C7C2F-B302-44D5-9108-D20524FD03EE}" presName="Name17" presStyleLbl="parChTrans1D3" presStyleIdx="1" presStyleCnt="3"/>
      <dgm:spPr/>
    </dgm:pt>
    <dgm:pt modelId="{EB3E49FC-F1C0-4F27-B97F-17B888EF270B}" type="pres">
      <dgm:prSet presAssocID="{0370A55A-7CE8-4416-A36F-FBFA0DB6B727}" presName="hierRoot3" presStyleCnt="0"/>
      <dgm:spPr/>
    </dgm:pt>
    <dgm:pt modelId="{4E3558A5-D834-4AED-B74A-A13E903ED614}" type="pres">
      <dgm:prSet presAssocID="{0370A55A-7CE8-4416-A36F-FBFA0DB6B727}" presName="composite3" presStyleCnt="0"/>
      <dgm:spPr/>
    </dgm:pt>
    <dgm:pt modelId="{856E177F-AC85-4512-847A-10EEB51BF94E}" type="pres">
      <dgm:prSet presAssocID="{0370A55A-7CE8-4416-A36F-FBFA0DB6B727}" presName="background3" presStyleLbl="node3" presStyleIdx="1" presStyleCnt="3"/>
      <dgm:spPr/>
    </dgm:pt>
    <dgm:pt modelId="{03907474-D98D-4AA4-8D73-F56A4428109E}" type="pres">
      <dgm:prSet presAssocID="{0370A55A-7CE8-4416-A36F-FBFA0DB6B727}" presName="text3" presStyleLbl="fgAcc3" presStyleIdx="1" presStyleCnt="3">
        <dgm:presLayoutVars>
          <dgm:chPref val="3"/>
        </dgm:presLayoutVars>
      </dgm:prSet>
      <dgm:spPr/>
    </dgm:pt>
    <dgm:pt modelId="{74113A1C-6464-47F7-9FAA-B81894F388B7}" type="pres">
      <dgm:prSet presAssocID="{0370A55A-7CE8-4416-A36F-FBFA0DB6B727}" presName="hierChild4" presStyleCnt="0"/>
      <dgm:spPr/>
    </dgm:pt>
    <dgm:pt modelId="{1BE7A009-F4D2-4AD6-8892-D8A268EF5ECC}" type="pres">
      <dgm:prSet presAssocID="{710953CF-767F-4675-9454-A823B658348B}" presName="Name10" presStyleLbl="parChTrans1D2" presStyleIdx="1" presStyleCnt="2"/>
      <dgm:spPr/>
    </dgm:pt>
    <dgm:pt modelId="{5070AA87-1B00-4B72-A225-669A4CE20D2E}" type="pres">
      <dgm:prSet presAssocID="{ECF89D3F-0DBE-4CBF-A46B-2D1FEDCFC32A}" presName="hierRoot2" presStyleCnt="0"/>
      <dgm:spPr/>
    </dgm:pt>
    <dgm:pt modelId="{81995A3D-7411-4A3D-82A3-0C5DB535B751}" type="pres">
      <dgm:prSet presAssocID="{ECF89D3F-0DBE-4CBF-A46B-2D1FEDCFC32A}" presName="composite2" presStyleCnt="0"/>
      <dgm:spPr/>
    </dgm:pt>
    <dgm:pt modelId="{8B3BA289-278F-40AA-B13F-16795781B103}" type="pres">
      <dgm:prSet presAssocID="{ECF89D3F-0DBE-4CBF-A46B-2D1FEDCFC32A}" presName="background2" presStyleLbl="node2" presStyleIdx="1" presStyleCnt="2"/>
      <dgm:spPr/>
    </dgm:pt>
    <dgm:pt modelId="{89B53082-B3AE-4ED8-8045-B2535166D307}" type="pres">
      <dgm:prSet presAssocID="{ECF89D3F-0DBE-4CBF-A46B-2D1FEDCFC32A}" presName="text2" presStyleLbl="fgAcc2" presStyleIdx="1" presStyleCnt="2">
        <dgm:presLayoutVars>
          <dgm:chPref val="3"/>
        </dgm:presLayoutVars>
      </dgm:prSet>
      <dgm:spPr/>
    </dgm:pt>
    <dgm:pt modelId="{FC6F268D-A577-4DE0-AC9F-9D6362999275}" type="pres">
      <dgm:prSet presAssocID="{ECF89D3F-0DBE-4CBF-A46B-2D1FEDCFC32A}" presName="hierChild3" presStyleCnt="0"/>
      <dgm:spPr/>
    </dgm:pt>
    <dgm:pt modelId="{F97CD758-5660-44C9-9BC4-CB5BAFF6201F}" type="pres">
      <dgm:prSet presAssocID="{CD772995-8BA1-4F08-B78D-82606359C3B1}" presName="Name17" presStyleLbl="parChTrans1D3" presStyleIdx="2" presStyleCnt="3"/>
      <dgm:spPr/>
    </dgm:pt>
    <dgm:pt modelId="{C2AFCA23-D5C0-47FB-B208-6224CDCF8B7F}" type="pres">
      <dgm:prSet presAssocID="{B1F38674-A581-4D8E-9B62-74A7BBA75386}" presName="hierRoot3" presStyleCnt="0"/>
      <dgm:spPr/>
    </dgm:pt>
    <dgm:pt modelId="{80C32136-8A9E-4E58-9D8B-E988181E5A34}" type="pres">
      <dgm:prSet presAssocID="{B1F38674-A581-4D8E-9B62-74A7BBA75386}" presName="composite3" presStyleCnt="0"/>
      <dgm:spPr/>
    </dgm:pt>
    <dgm:pt modelId="{088A6A4B-7AB9-4F5E-A988-C989A4B8F61F}" type="pres">
      <dgm:prSet presAssocID="{B1F38674-A581-4D8E-9B62-74A7BBA75386}" presName="background3" presStyleLbl="node3" presStyleIdx="2" presStyleCnt="3"/>
      <dgm:spPr/>
    </dgm:pt>
    <dgm:pt modelId="{36C5A3CF-6C1E-42FE-996F-483819E1000A}" type="pres">
      <dgm:prSet presAssocID="{B1F38674-A581-4D8E-9B62-74A7BBA75386}" presName="text3" presStyleLbl="fgAcc3" presStyleIdx="2" presStyleCnt="3" custLinFactNeighborX="-824" custLinFactNeighborY="-1567">
        <dgm:presLayoutVars>
          <dgm:chPref val="3"/>
        </dgm:presLayoutVars>
      </dgm:prSet>
      <dgm:spPr/>
    </dgm:pt>
    <dgm:pt modelId="{5199847C-6799-42B7-B336-B58A9E3D6C2C}" type="pres">
      <dgm:prSet presAssocID="{B1F38674-A581-4D8E-9B62-74A7BBA75386}" presName="hierChild4" presStyleCnt="0"/>
      <dgm:spPr/>
    </dgm:pt>
  </dgm:ptLst>
  <dgm:cxnLst>
    <dgm:cxn modelId="{3ACAEA02-F576-49E2-A192-D974D6417C1A}" srcId="{507D70C2-5DE4-41A3-9111-D313B01DC909}" destId="{089002D3-B490-47FF-BD75-A4E04AABF09F}" srcOrd="0" destOrd="0" parTransId="{CAB9B821-056B-488D-9BD8-7D63997B4284}" sibTransId="{0C14DB78-0752-4D13-ADCE-445D7E4B63D1}"/>
    <dgm:cxn modelId="{09FD8E04-05E7-4D31-9DAA-B09B1EFEA72F}" type="presOf" srcId="{358CAE6D-486F-413F-BFB0-483DB7F8E8C6}" destId="{4ADF9A49-EEF9-4C8B-9008-1B6E9803FC44}" srcOrd="0" destOrd="0" presId="urn:microsoft.com/office/officeart/2005/8/layout/hierarchy1"/>
    <dgm:cxn modelId="{0BE13507-5E1B-4283-B992-09E4C9D5F394}" type="presOf" srcId="{397C3674-102B-4E54-9FE1-0398B72ADFE2}" destId="{E7B94203-9975-4E04-9797-640F03AA0F86}" srcOrd="0" destOrd="0" presId="urn:microsoft.com/office/officeart/2005/8/layout/hierarchy1"/>
    <dgm:cxn modelId="{ADE32C10-ABD0-4131-B565-700EAC9891C8}" type="presOf" srcId="{CD772995-8BA1-4F08-B78D-82606359C3B1}" destId="{F97CD758-5660-44C9-9BC4-CB5BAFF6201F}" srcOrd="0" destOrd="0" presId="urn:microsoft.com/office/officeart/2005/8/layout/hierarchy1"/>
    <dgm:cxn modelId="{0CEF6A23-FD7E-4639-8D3C-C1A75EA0A30B}" type="presOf" srcId="{710953CF-767F-4675-9454-A823B658348B}" destId="{1BE7A009-F4D2-4AD6-8892-D8A268EF5ECC}" srcOrd="0" destOrd="0" presId="urn:microsoft.com/office/officeart/2005/8/layout/hierarchy1"/>
    <dgm:cxn modelId="{E8C6956D-9ED8-45D7-81BE-8F30179F972C}" srcId="{089002D3-B490-47FF-BD75-A4E04AABF09F}" destId="{618EEAB5-B266-492F-971D-AD8112FC27FA}" srcOrd="0" destOrd="0" parTransId="{397C3674-102B-4E54-9FE1-0398B72ADFE2}" sibTransId="{65D0F5CA-6260-4A48-A88F-8F6FBFBF818F}"/>
    <dgm:cxn modelId="{4CD09E6D-4DFA-48C0-BFE4-7AE1261CBF63}" srcId="{618EEAB5-B266-492F-971D-AD8112FC27FA}" destId="{59DA9616-E98F-4A92-84DD-52ED2C033D28}" srcOrd="0" destOrd="0" parTransId="{358CAE6D-486F-413F-BFB0-483DB7F8E8C6}" sibTransId="{849D4202-CE1A-4AF1-AD4A-BAD7B26FEF56}"/>
    <dgm:cxn modelId="{3F604477-CC01-4DAA-A029-B4F84C3F3A46}" type="presOf" srcId="{507D70C2-5DE4-41A3-9111-D313B01DC909}" destId="{E66580FE-D59D-48D2-BBE8-CC1C63E41D94}" srcOrd="0" destOrd="0" presId="urn:microsoft.com/office/officeart/2005/8/layout/hierarchy1"/>
    <dgm:cxn modelId="{A3BA6B77-5182-452E-AB36-6DF76C871861}" srcId="{089002D3-B490-47FF-BD75-A4E04AABF09F}" destId="{ECF89D3F-0DBE-4CBF-A46B-2D1FEDCFC32A}" srcOrd="1" destOrd="0" parTransId="{710953CF-767F-4675-9454-A823B658348B}" sibTransId="{2C74F4A8-AA5C-4E80-A910-39E0B44BADF7}"/>
    <dgm:cxn modelId="{354C7159-1AD6-4D2A-AB53-B0610A9BC3D7}" srcId="{618EEAB5-B266-492F-971D-AD8112FC27FA}" destId="{0370A55A-7CE8-4416-A36F-FBFA0DB6B727}" srcOrd="1" destOrd="0" parTransId="{765C7C2F-B302-44D5-9108-D20524FD03EE}" sibTransId="{B7B92F68-EA0B-4445-A1D8-2344045AD76E}"/>
    <dgm:cxn modelId="{B06B17A7-6C63-4F34-B046-388C5928B842}" type="presOf" srcId="{765C7C2F-B302-44D5-9108-D20524FD03EE}" destId="{62571024-040E-499B-A2CE-D0823138A733}" srcOrd="0" destOrd="0" presId="urn:microsoft.com/office/officeart/2005/8/layout/hierarchy1"/>
    <dgm:cxn modelId="{03E48FB5-3E1A-4417-A139-A7FB6D86A04B}" type="presOf" srcId="{0370A55A-7CE8-4416-A36F-FBFA0DB6B727}" destId="{03907474-D98D-4AA4-8D73-F56A4428109E}" srcOrd="0" destOrd="0" presId="urn:microsoft.com/office/officeart/2005/8/layout/hierarchy1"/>
    <dgm:cxn modelId="{E507E5B6-271F-4AC4-999E-59F58ABA6266}" type="presOf" srcId="{59DA9616-E98F-4A92-84DD-52ED2C033D28}" destId="{B0A6FA58-8966-481B-98A8-9DD247C5AE7C}" srcOrd="0" destOrd="0" presId="urn:microsoft.com/office/officeart/2005/8/layout/hierarchy1"/>
    <dgm:cxn modelId="{23809EB9-B9F8-4FE1-A79C-8D1F11E1924A}" type="presOf" srcId="{618EEAB5-B266-492F-971D-AD8112FC27FA}" destId="{1BFDA6BA-8DFE-4E03-ADF1-4F047659EB67}" srcOrd="0" destOrd="0" presId="urn:microsoft.com/office/officeart/2005/8/layout/hierarchy1"/>
    <dgm:cxn modelId="{735ABABD-9583-4E66-86F1-086A0EE22F13}" srcId="{ECF89D3F-0DBE-4CBF-A46B-2D1FEDCFC32A}" destId="{B1F38674-A581-4D8E-9B62-74A7BBA75386}" srcOrd="0" destOrd="0" parTransId="{CD772995-8BA1-4F08-B78D-82606359C3B1}" sibTransId="{8F123BDB-A443-4173-A692-D4AA09561B5D}"/>
    <dgm:cxn modelId="{595763C3-A9A0-46BD-8C34-533F69FE1D42}" type="presOf" srcId="{B1F38674-A581-4D8E-9B62-74A7BBA75386}" destId="{36C5A3CF-6C1E-42FE-996F-483819E1000A}" srcOrd="0" destOrd="0" presId="urn:microsoft.com/office/officeart/2005/8/layout/hierarchy1"/>
    <dgm:cxn modelId="{48FC05E7-F998-4A31-9CAA-CBA45829B2E1}" type="presOf" srcId="{ECF89D3F-0DBE-4CBF-A46B-2D1FEDCFC32A}" destId="{89B53082-B3AE-4ED8-8045-B2535166D307}" srcOrd="0" destOrd="0" presId="urn:microsoft.com/office/officeart/2005/8/layout/hierarchy1"/>
    <dgm:cxn modelId="{9F7161EA-9C2F-4E91-BF6B-AEF599B93311}" type="presOf" srcId="{089002D3-B490-47FF-BD75-A4E04AABF09F}" destId="{E127568B-4369-46B2-B51F-367B3E72A4C2}" srcOrd="0" destOrd="0" presId="urn:microsoft.com/office/officeart/2005/8/layout/hierarchy1"/>
    <dgm:cxn modelId="{CEDE2441-5C6F-4D4D-AD0E-AF60A91EF6C0}" type="presParOf" srcId="{E66580FE-D59D-48D2-BBE8-CC1C63E41D94}" destId="{D91961A7-E2AE-49F4-B343-9FED6168D587}" srcOrd="0" destOrd="0" presId="urn:microsoft.com/office/officeart/2005/8/layout/hierarchy1"/>
    <dgm:cxn modelId="{23092F51-EBD1-4BAF-B530-C9A7E5AA5613}" type="presParOf" srcId="{D91961A7-E2AE-49F4-B343-9FED6168D587}" destId="{0200981B-8B2C-45DF-8907-25FCD360F45B}" srcOrd="0" destOrd="0" presId="urn:microsoft.com/office/officeart/2005/8/layout/hierarchy1"/>
    <dgm:cxn modelId="{E0CE4356-01C4-46DF-8CBF-47876A2C05D3}" type="presParOf" srcId="{0200981B-8B2C-45DF-8907-25FCD360F45B}" destId="{4F7E8AA5-8E39-44BD-BAA3-F06DE9F9394D}" srcOrd="0" destOrd="0" presId="urn:microsoft.com/office/officeart/2005/8/layout/hierarchy1"/>
    <dgm:cxn modelId="{ED9B6B0A-E55A-45D4-A9CB-9AF0AD5DA12D}" type="presParOf" srcId="{0200981B-8B2C-45DF-8907-25FCD360F45B}" destId="{E127568B-4369-46B2-B51F-367B3E72A4C2}" srcOrd="1" destOrd="0" presId="urn:microsoft.com/office/officeart/2005/8/layout/hierarchy1"/>
    <dgm:cxn modelId="{A79C5092-85B6-436F-B6AF-689070BD61D7}" type="presParOf" srcId="{D91961A7-E2AE-49F4-B343-9FED6168D587}" destId="{EFCF5D2C-7FED-4178-B0D5-3690976E1912}" srcOrd="1" destOrd="0" presId="urn:microsoft.com/office/officeart/2005/8/layout/hierarchy1"/>
    <dgm:cxn modelId="{E8F2EA82-2EE9-4601-99BE-A826BFAB61CE}" type="presParOf" srcId="{EFCF5D2C-7FED-4178-B0D5-3690976E1912}" destId="{E7B94203-9975-4E04-9797-640F03AA0F86}" srcOrd="0" destOrd="0" presId="urn:microsoft.com/office/officeart/2005/8/layout/hierarchy1"/>
    <dgm:cxn modelId="{E182F3DA-4580-4646-B7AB-2D2103C94790}" type="presParOf" srcId="{EFCF5D2C-7FED-4178-B0D5-3690976E1912}" destId="{41D4650E-E6E2-4211-801B-9E7EE3F01B7A}" srcOrd="1" destOrd="0" presId="urn:microsoft.com/office/officeart/2005/8/layout/hierarchy1"/>
    <dgm:cxn modelId="{2A8E52D5-B907-494C-A6D4-6355225C54FB}" type="presParOf" srcId="{41D4650E-E6E2-4211-801B-9E7EE3F01B7A}" destId="{7B308A8A-72C0-4E22-A984-4B1079CDCC1D}" srcOrd="0" destOrd="0" presId="urn:microsoft.com/office/officeart/2005/8/layout/hierarchy1"/>
    <dgm:cxn modelId="{26B99E27-2C3D-48A2-BD33-7F3CE10B8C78}" type="presParOf" srcId="{7B308A8A-72C0-4E22-A984-4B1079CDCC1D}" destId="{E30E4E71-0984-4DB4-83E5-2991D35A3E2C}" srcOrd="0" destOrd="0" presId="urn:microsoft.com/office/officeart/2005/8/layout/hierarchy1"/>
    <dgm:cxn modelId="{0CAA6F8E-5E0E-43AF-ACB9-9F998BA80D1B}" type="presParOf" srcId="{7B308A8A-72C0-4E22-A984-4B1079CDCC1D}" destId="{1BFDA6BA-8DFE-4E03-ADF1-4F047659EB67}" srcOrd="1" destOrd="0" presId="urn:microsoft.com/office/officeart/2005/8/layout/hierarchy1"/>
    <dgm:cxn modelId="{3A32CA44-8A49-43CA-9092-6D546006ABB2}" type="presParOf" srcId="{41D4650E-E6E2-4211-801B-9E7EE3F01B7A}" destId="{AFCE6834-D985-49F0-97E7-5FF7E90E836C}" srcOrd="1" destOrd="0" presId="urn:microsoft.com/office/officeart/2005/8/layout/hierarchy1"/>
    <dgm:cxn modelId="{8EA3F880-2A6A-4CBF-A7E2-7D2B045E9A77}" type="presParOf" srcId="{AFCE6834-D985-49F0-97E7-5FF7E90E836C}" destId="{4ADF9A49-EEF9-4C8B-9008-1B6E9803FC44}" srcOrd="0" destOrd="0" presId="urn:microsoft.com/office/officeart/2005/8/layout/hierarchy1"/>
    <dgm:cxn modelId="{14FCE353-6914-40EF-A32B-01C845FBB7CB}" type="presParOf" srcId="{AFCE6834-D985-49F0-97E7-5FF7E90E836C}" destId="{C61F1C06-D105-4199-A52D-3B9BC64F1026}" srcOrd="1" destOrd="0" presId="urn:microsoft.com/office/officeart/2005/8/layout/hierarchy1"/>
    <dgm:cxn modelId="{91576751-6935-4A00-99F1-DA8C6343A1B2}" type="presParOf" srcId="{C61F1C06-D105-4199-A52D-3B9BC64F1026}" destId="{854A4077-9ABB-427F-A6B3-E8C63DF7B07A}" srcOrd="0" destOrd="0" presId="urn:microsoft.com/office/officeart/2005/8/layout/hierarchy1"/>
    <dgm:cxn modelId="{220C269A-D489-4035-9248-F3C6E521B0BF}" type="presParOf" srcId="{854A4077-9ABB-427F-A6B3-E8C63DF7B07A}" destId="{B6D48655-0DDC-4366-9428-ACF1BD8A31A3}" srcOrd="0" destOrd="0" presId="urn:microsoft.com/office/officeart/2005/8/layout/hierarchy1"/>
    <dgm:cxn modelId="{EB9CBB8C-405A-41EF-8CD5-C42706FFA287}" type="presParOf" srcId="{854A4077-9ABB-427F-A6B3-E8C63DF7B07A}" destId="{B0A6FA58-8966-481B-98A8-9DD247C5AE7C}" srcOrd="1" destOrd="0" presId="urn:microsoft.com/office/officeart/2005/8/layout/hierarchy1"/>
    <dgm:cxn modelId="{C4840538-47E4-4D32-BE85-F8DDFD9A74D5}" type="presParOf" srcId="{C61F1C06-D105-4199-A52D-3B9BC64F1026}" destId="{F0178291-26F1-45DC-B996-D47320FE69BA}" srcOrd="1" destOrd="0" presId="urn:microsoft.com/office/officeart/2005/8/layout/hierarchy1"/>
    <dgm:cxn modelId="{D151B64F-1BFE-4786-BF55-C7CBCCEE9B9E}" type="presParOf" srcId="{AFCE6834-D985-49F0-97E7-5FF7E90E836C}" destId="{62571024-040E-499B-A2CE-D0823138A733}" srcOrd="2" destOrd="0" presId="urn:microsoft.com/office/officeart/2005/8/layout/hierarchy1"/>
    <dgm:cxn modelId="{6DDF1EA6-51D0-47C0-87B3-71FDCC3492AB}" type="presParOf" srcId="{AFCE6834-D985-49F0-97E7-5FF7E90E836C}" destId="{EB3E49FC-F1C0-4F27-B97F-17B888EF270B}" srcOrd="3" destOrd="0" presId="urn:microsoft.com/office/officeart/2005/8/layout/hierarchy1"/>
    <dgm:cxn modelId="{391AF90D-B8AA-414E-BE87-CF3BF43C8E8F}" type="presParOf" srcId="{EB3E49FC-F1C0-4F27-B97F-17B888EF270B}" destId="{4E3558A5-D834-4AED-B74A-A13E903ED614}" srcOrd="0" destOrd="0" presId="urn:microsoft.com/office/officeart/2005/8/layout/hierarchy1"/>
    <dgm:cxn modelId="{CBD585B5-3014-4C00-8AA3-02E3E8E5465B}" type="presParOf" srcId="{4E3558A5-D834-4AED-B74A-A13E903ED614}" destId="{856E177F-AC85-4512-847A-10EEB51BF94E}" srcOrd="0" destOrd="0" presId="urn:microsoft.com/office/officeart/2005/8/layout/hierarchy1"/>
    <dgm:cxn modelId="{A8EC6158-D6B7-436E-AB6C-F295A0902397}" type="presParOf" srcId="{4E3558A5-D834-4AED-B74A-A13E903ED614}" destId="{03907474-D98D-4AA4-8D73-F56A4428109E}" srcOrd="1" destOrd="0" presId="urn:microsoft.com/office/officeart/2005/8/layout/hierarchy1"/>
    <dgm:cxn modelId="{EA6B771F-3F34-4834-A357-73D578D29BE4}" type="presParOf" srcId="{EB3E49FC-F1C0-4F27-B97F-17B888EF270B}" destId="{74113A1C-6464-47F7-9FAA-B81894F388B7}" srcOrd="1" destOrd="0" presId="urn:microsoft.com/office/officeart/2005/8/layout/hierarchy1"/>
    <dgm:cxn modelId="{ACE9B292-0E7D-424F-9BB2-0C2E6EAC54D2}" type="presParOf" srcId="{EFCF5D2C-7FED-4178-B0D5-3690976E1912}" destId="{1BE7A009-F4D2-4AD6-8892-D8A268EF5ECC}" srcOrd="2" destOrd="0" presId="urn:microsoft.com/office/officeart/2005/8/layout/hierarchy1"/>
    <dgm:cxn modelId="{0800738D-433E-4EE4-96FD-EEA8D8FEFAEF}" type="presParOf" srcId="{EFCF5D2C-7FED-4178-B0D5-3690976E1912}" destId="{5070AA87-1B00-4B72-A225-669A4CE20D2E}" srcOrd="3" destOrd="0" presId="urn:microsoft.com/office/officeart/2005/8/layout/hierarchy1"/>
    <dgm:cxn modelId="{74F31465-B907-4527-AA71-D0A5217373A8}" type="presParOf" srcId="{5070AA87-1B00-4B72-A225-669A4CE20D2E}" destId="{81995A3D-7411-4A3D-82A3-0C5DB535B751}" srcOrd="0" destOrd="0" presId="urn:microsoft.com/office/officeart/2005/8/layout/hierarchy1"/>
    <dgm:cxn modelId="{4CEED361-2989-42D4-91D3-418528A6AC80}" type="presParOf" srcId="{81995A3D-7411-4A3D-82A3-0C5DB535B751}" destId="{8B3BA289-278F-40AA-B13F-16795781B103}" srcOrd="0" destOrd="0" presId="urn:microsoft.com/office/officeart/2005/8/layout/hierarchy1"/>
    <dgm:cxn modelId="{EB822DDC-FDA5-4AE0-AD80-6AC4F67F79F9}" type="presParOf" srcId="{81995A3D-7411-4A3D-82A3-0C5DB535B751}" destId="{89B53082-B3AE-4ED8-8045-B2535166D307}" srcOrd="1" destOrd="0" presId="urn:microsoft.com/office/officeart/2005/8/layout/hierarchy1"/>
    <dgm:cxn modelId="{55430BEF-E0A5-440A-8B2F-3F26A98DD0E0}" type="presParOf" srcId="{5070AA87-1B00-4B72-A225-669A4CE20D2E}" destId="{FC6F268D-A577-4DE0-AC9F-9D6362999275}" srcOrd="1" destOrd="0" presId="urn:microsoft.com/office/officeart/2005/8/layout/hierarchy1"/>
    <dgm:cxn modelId="{824640AF-FDC8-4A4F-92EA-ED6CD201D415}" type="presParOf" srcId="{FC6F268D-A577-4DE0-AC9F-9D6362999275}" destId="{F97CD758-5660-44C9-9BC4-CB5BAFF6201F}" srcOrd="0" destOrd="0" presId="urn:microsoft.com/office/officeart/2005/8/layout/hierarchy1"/>
    <dgm:cxn modelId="{6D7EB59A-FAD2-426F-8962-E354F55E2CE2}" type="presParOf" srcId="{FC6F268D-A577-4DE0-AC9F-9D6362999275}" destId="{C2AFCA23-D5C0-47FB-B208-6224CDCF8B7F}" srcOrd="1" destOrd="0" presId="urn:microsoft.com/office/officeart/2005/8/layout/hierarchy1"/>
    <dgm:cxn modelId="{4C6BB6F1-FC7B-4AEF-9AEA-82D15A86C950}" type="presParOf" srcId="{C2AFCA23-D5C0-47FB-B208-6224CDCF8B7F}" destId="{80C32136-8A9E-4E58-9D8B-E988181E5A34}" srcOrd="0" destOrd="0" presId="urn:microsoft.com/office/officeart/2005/8/layout/hierarchy1"/>
    <dgm:cxn modelId="{A4CE374E-F8CC-4A92-A324-5E6EBF0815EF}" type="presParOf" srcId="{80C32136-8A9E-4E58-9D8B-E988181E5A34}" destId="{088A6A4B-7AB9-4F5E-A988-C989A4B8F61F}" srcOrd="0" destOrd="0" presId="urn:microsoft.com/office/officeart/2005/8/layout/hierarchy1"/>
    <dgm:cxn modelId="{33CA3D43-F2B1-4C01-9E91-7839BB5B1018}" type="presParOf" srcId="{80C32136-8A9E-4E58-9D8B-E988181E5A34}" destId="{36C5A3CF-6C1E-42FE-996F-483819E1000A}" srcOrd="1" destOrd="0" presId="urn:microsoft.com/office/officeart/2005/8/layout/hierarchy1"/>
    <dgm:cxn modelId="{25C22E65-5CF5-4855-9174-0508D9826DC0}" type="presParOf" srcId="{C2AFCA23-D5C0-47FB-B208-6224CDCF8B7F}" destId="{5199847C-6799-42B7-B336-B58A9E3D6C2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6B4E1-B15A-4B60-8125-77A9CEDB08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4AF793A-39F1-4B74-B220-2D18261877B8}">
      <dgm:prSet phldrT="[Text]" custT="1"/>
      <dgm:spPr/>
      <dgm:t>
        <a:bodyPr/>
        <a:lstStyle/>
        <a:p>
          <a:r>
            <a:rPr lang="en-US" sz="2000" b="1" i="1">
              <a:solidFill>
                <a:schemeClr val="bg1"/>
              </a:solidFill>
              <a:latin typeface="Times New Roman" pitchFamily="18" charset="0"/>
              <a:cs typeface="Times New Roman" pitchFamily="18" charset="0"/>
            </a:rPr>
            <a:t>EMOTIONAL  AND</a:t>
          </a:r>
        </a:p>
        <a:p>
          <a:r>
            <a:rPr lang="en-US" sz="2000" b="1" i="1">
              <a:solidFill>
                <a:schemeClr val="bg1"/>
              </a:solidFill>
              <a:latin typeface="Times New Roman" pitchFamily="18" charset="0"/>
              <a:cs typeface="Times New Roman" pitchFamily="18" charset="0"/>
            </a:rPr>
            <a:t>BEHAVIORAL</a:t>
          </a:r>
        </a:p>
      </dgm:t>
    </dgm:pt>
    <dgm:pt modelId="{49FB4A9B-60CD-4309-B742-528D16D2019E}" type="parTrans" cxnId="{3A99C56C-2975-4D4D-91B2-2EF47E147229}">
      <dgm:prSet/>
      <dgm:spPr/>
      <dgm:t>
        <a:bodyPr/>
        <a:lstStyle/>
        <a:p>
          <a:endParaRPr lang="en-US"/>
        </a:p>
      </dgm:t>
    </dgm:pt>
    <dgm:pt modelId="{1B127CC0-9BC8-4BFB-B176-5CB5727D5A8D}" type="sibTrans" cxnId="{3A99C56C-2975-4D4D-91B2-2EF47E147229}">
      <dgm:prSet/>
      <dgm:spPr/>
      <dgm:t>
        <a:bodyPr/>
        <a:lstStyle/>
        <a:p>
          <a:endParaRPr lang="en-US"/>
        </a:p>
      </dgm:t>
    </dgm:pt>
    <dgm:pt modelId="{57A7F993-B6FE-43AB-85B5-A439508AC04B}" type="asst">
      <dgm:prSet phldrT="[Text]" custT="1"/>
      <dgm:spPr/>
      <dgm:t>
        <a:bodyPr/>
        <a:lstStyle/>
        <a:p>
          <a:r>
            <a:rPr lang="en-US" sz="1400">
              <a:latin typeface="Times New Roman" pitchFamily="18" charset="0"/>
              <a:cs typeface="Times New Roman" pitchFamily="18" charset="0"/>
            </a:rPr>
            <a:t>Signs of trauma</a:t>
          </a:r>
        </a:p>
        <a:p>
          <a:r>
            <a:rPr lang="en-US" sz="1400">
              <a:latin typeface="Times New Roman" pitchFamily="18" charset="0"/>
              <a:cs typeface="Times New Roman" pitchFamily="18" charset="0"/>
            </a:rPr>
            <a:t>Paranoid/fearful</a:t>
          </a:r>
        </a:p>
        <a:p>
          <a:r>
            <a:rPr lang="en-US" sz="1400">
              <a:latin typeface="Times New Roman" pitchFamily="18" charset="0"/>
              <a:cs typeface="Times New Roman" pitchFamily="18" charset="0"/>
            </a:rPr>
            <a:t>Guilt/shame</a:t>
          </a:r>
        </a:p>
      </dgm:t>
    </dgm:pt>
    <dgm:pt modelId="{565B35DB-69BA-41BB-AC5E-113313DB1EC6}" type="parTrans" cxnId="{C03D77BF-7E03-456C-9A07-6468EA30621F}">
      <dgm:prSet/>
      <dgm:spPr/>
      <dgm:t>
        <a:bodyPr/>
        <a:lstStyle/>
        <a:p>
          <a:endParaRPr lang="en-US"/>
        </a:p>
      </dgm:t>
    </dgm:pt>
    <dgm:pt modelId="{FA85EDD7-2601-4D7D-A42D-F9D52CAC10C2}" type="sibTrans" cxnId="{C03D77BF-7E03-456C-9A07-6468EA30621F}">
      <dgm:prSet/>
      <dgm:spPr/>
      <dgm:t>
        <a:bodyPr/>
        <a:lstStyle/>
        <a:p>
          <a:endParaRPr lang="en-US"/>
        </a:p>
      </dgm:t>
    </dgm:pt>
    <dgm:pt modelId="{9C3554D1-D70F-4473-A0C1-0B0D99C766BD}">
      <dgm:prSet phldrT="[Text]" custT="1"/>
      <dgm:spPr/>
      <dgm:t>
        <a:bodyPr/>
        <a:lstStyle/>
        <a:p>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a:p>
          <a:r>
            <a:rPr lang="en-US" sz="1400">
              <a:latin typeface="Times New Roman" pitchFamily="18" charset="0"/>
              <a:cs typeface="Times New Roman" pitchFamily="18" charset="0"/>
            </a:rPr>
            <a:t>Emotional extremes</a:t>
          </a:r>
        </a:p>
        <a:p>
          <a:r>
            <a:rPr lang="en-US" sz="1400">
              <a:latin typeface="Times New Roman" pitchFamily="18" charset="0"/>
              <a:cs typeface="Times New Roman" pitchFamily="18" charset="0"/>
            </a:rPr>
            <a:t>Numbness</a:t>
          </a:r>
        </a:p>
        <a:p>
          <a:r>
            <a:rPr lang="en-US" sz="1400">
              <a:latin typeface="Times New Roman" pitchFamily="18" charset="0"/>
              <a:cs typeface="Times New Roman" pitchFamily="18" charset="0"/>
            </a:rPr>
            <a:t>Angry/belligerent/</a:t>
          </a:r>
        </a:p>
        <a:p>
          <a:r>
            <a:rPr lang="en-US" sz="1400">
              <a:latin typeface="Times New Roman" pitchFamily="18" charset="0"/>
              <a:cs typeface="Times New Roman" pitchFamily="18" charset="0"/>
            </a:rPr>
            <a:t>Depressed/submissive</a:t>
          </a:r>
        </a:p>
        <a:p>
          <a:endParaRPr lang="en-US" sz="1400">
            <a:latin typeface="Times New Roman" pitchFamily="18" charset="0"/>
            <a:cs typeface="Times New Roman" pitchFamily="18" charset="0"/>
          </a:endParaRPr>
        </a:p>
        <a:p>
          <a:endParaRPr lang="en-US" sz="1400">
            <a:latin typeface="Times New Roman" pitchFamily="18" charset="0"/>
            <a:cs typeface="Times New Roman" pitchFamily="18" charset="0"/>
          </a:endParaRPr>
        </a:p>
      </dgm:t>
    </dgm:pt>
    <dgm:pt modelId="{89D18045-26D9-4F36-B01B-69097FE382FA}" type="parTrans" cxnId="{FF7ACDF4-7C44-4C10-882D-62240826AE2F}">
      <dgm:prSet/>
      <dgm:spPr/>
      <dgm:t>
        <a:bodyPr/>
        <a:lstStyle/>
        <a:p>
          <a:endParaRPr lang="en-US"/>
        </a:p>
      </dgm:t>
    </dgm:pt>
    <dgm:pt modelId="{A3F93343-877B-443C-9179-233C317A98D5}" type="sibTrans" cxnId="{FF7ACDF4-7C44-4C10-882D-62240826AE2F}">
      <dgm:prSet/>
      <dgm:spPr/>
      <dgm:t>
        <a:bodyPr/>
        <a:lstStyle/>
        <a:p>
          <a:endParaRPr lang="en-US"/>
        </a:p>
      </dgm:t>
    </dgm:pt>
    <dgm:pt modelId="{3C69E1A5-B622-48A3-BBDF-E6CB92E693AF}">
      <dgm:prSet phldrT="[Text]" custT="1"/>
      <dgm:spPr/>
      <dgm:t>
        <a:bodyPr/>
        <a:lstStyle/>
        <a:p>
          <a:r>
            <a:rPr lang="en-US" sz="1400">
              <a:latin typeface="Times New Roman" pitchFamily="18" charset="0"/>
              <a:cs typeface="Times New Roman" pitchFamily="18" charset="0"/>
            </a:rPr>
            <a:t>Truancy</a:t>
          </a:r>
        </a:p>
        <a:p>
          <a:r>
            <a:rPr lang="en-US" sz="1400">
              <a:latin typeface="Times New Roman" pitchFamily="18" charset="0"/>
              <a:cs typeface="Times New Roman" pitchFamily="18" charset="0"/>
            </a:rPr>
            <a:t>Gang affiliation</a:t>
          </a:r>
        </a:p>
        <a:p>
          <a:r>
            <a:rPr lang="en-US" sz="1400">
              <a:latin typeface="Times New Roman" pitchFamily="18" charset="0"/>
              <a:cs typeface="Times New Roman" pitchFamily="18" charset="0"/>
            </a:rPr>
            <a:t>Hanging out with older men/women</a:t>
          </a:r>
        </a:p>
      </dgm:t>
    </dgm:pt>
    <dgm:pt modelId="{C96524DE-F6DA-4504-8421-7761E473FD4A}" type="parTrans" cxnId="{1FC45F7F-DAF2-452A-BC9C-F8CDE1DF0159}">
      <dgm:prSet/>
      <dgm:spPr/>
      <dgm:t>
        <a:bodyPr/>
        <a:lstStyle/>
        <a:p>
          <a:endParaRPr lang="en-US"/>
        </a:p>
      </dgm:t>
    </dgm:pt>
    <dgm:pt modelId="{2CC431A1-6C27-4B56-8109-AA4D16FBE008}" type="sibTrans" cxnId="{1FC45F7F-DAF2-452A-BC9C-F8CDE1DF0159}">
      <dgm:prSet/>
      <dgm:spPr/>
      <dgm:t>
        <a:bodyPr/>
        <a:lstStyle/>
        <a:p>
          <a:endParaRPr lang="en-US"/>
        </a:p>
      </dgm:t>
    </dgm:pt>
    <dgm:pt modelId="{F4486A75-C621-4751-9A40-CF947E7D3569}">
      <dgm:prSet phldrT="[Text]" custT="1"/>
      <dgm:spPr/>
      <dgm:t>
        <a:bodyPr/>
        <a:lstStyle/>
        <a:p>
          <a:r>
            <a:rPr lang="en-US" sz="1400">
              <a:latin typeface="Times New Roman" pitchFamily="18" charset="0"/>
              <a:cs typeface="Times New Roman" pitchFamily="18" charset="0"/>
            </a:rPr>
            <a:t>Behavioral changes</a:t>
          </a:r>
        </a:p>
        <a:p>
          <a:r>
            <a:rPr lang="en-US" sz="1400">
              <a:latin typeface="Times New Roman" pitchFamily="18" charset="0"/>
              <a:cs typeface="Times New Roman" pitchFamily="18" charset="0"/>
            </a:rPr>
            <a:t>Sleeping in school</a:t>
          </a:r>
        </a:p>
        <a:p>
          <a:r>
            <a:rPr lang="en-US" sz="1400">
              <a:latin typeface="Times New Roman" pitchFamily="18" charset="0"/>
              <a:cs typeface="Times New Roman" pitchFamily="18" charset="0"/>
            </a:rPr>
            <a:t>Overtly sexual</a:t>
          </a:r>
        </a:p>
        <a:p>
          <a:r>
            <a:rPr lang="en-US" sz="1400">
              <a:latin typeface="Times New Roman" pitchFamily="18" charset="0"/>
              <a:cs typeface="Times New Roman" pitchFamily="18" charset="0"/>
            </a:rPr>
            <a:t>Preoccupied with money</a:t>
          </a:r>
        </a:p>
      </dgm:t>
    </dgm:pt>
    <dgm:pt modelId="{28A69098-35D4-45B4-8096-6DE0B2001BED}" type="sibTrans" cxnId="{0E4124D1-EC2C-44FE-BD02-3E777506F0C1}">
      <dgm:prSet/>
      <dgm:spPr/>
      <dgm:t>
        <a:bodyPr/>
        <a:lstStyle/>
        <a:p>
          <a:endParaRPr lang="en-US"/>
        </a:p>
      </dgm:t>
    </dgm:pt>
    <dgm:pt modelId="{FDA85F5B-0362-4741-9BEF-3237E077E75E}" type="parTrans" cxnId="{0E4124D1-EC2C-44FE-BD02-3E777506F0C1}">
      <dgm:prSet/>
      <dgm:spPr/>
      <dgm:t>
        <a:bodyPr/>
        <a:lstStyle/>
        <a:p>
          <a:endParaRPr lang="en-US"/>
        </a:p>
      </dgm:t>
    </dgm:pt>
    <dgm:pt modelId="{64757DBC-C121-4CCA-9C96-C17A58D83131}" type="pres">
      <dgm:prSet presAssocID="{5186B4E1-B15A-4B60-8125-77A9CEDB0857}" presName="hierChild1" presStyleCnt="0">
        <dgm:presLayoutVars>
          <dgm:orgChart val="1"/>
          <dgm:chPref val="1"/>
          <dgm:dir/>
          <dgm:animOne val="branch"/>
          <dgm:animLvl val="lvl"/>
          <dgm:resizeHandles/>
        </dgm:presLayoutVars>
      </dgm:prSet>
      <dgm:spPr/>
    </dgm:pt>
    <dgm:pt modelId="{4AE94A7B-3872-4733-B5A4-342B57D8F4D3}" type="pres">
      <dgm:prSet presAssocID="{44AF793A-39F1-4B74-B220-2D18261877B8}" presName="hierRoot1" presStyleCnt="0">
        <dgm:presLayoutVars>
          <dgm:hierBranch val="init"/>
        </dgm:presLayoutVars>
      </dgm:prSet>
      <dgm:spPr/>
    </dgm:pt>
    <dgm:pt modelId="{CC8850CE-5EB7-4C1D-82CA-08226A2EB927}" type="pres">
      <dgm:prSet presAssocID="{44AF793A-39F1-4B74-B220-2D18261877B8}" presName="rootComposite1" presStyleCnt="0"/>
      <dgm:spPr/>
    </dgm:pt>
    <dgm:pt modelId="{187E6BFF-A8A6-4BB2-8240-68E4014D50D3}" type="pres">
      <dgm:prSet presAssocID="{44AF793A-39F1-4B74-B220-2D18261877B8}" presName="rootText1" presStyleLbl="node0" presStyleIdx="0" presStyleCnt="1" custScaleX="137733" custScaleY="148019" custLinFactNeighborX="-1337" custLinFactNeighborY="-1337">
        <dgm:presLayoutVars>
          <dgm:chPref val="3"/>
        </dgm:presLayoutVars>
      </dgm:prSet>
      <dgm:spPr/>
    </dgm:pt>
    <dgm:pt modelId="{605BDD99-EECE-4730-8988-197E2B97ED37}" type="pres">
      <dgm:prSet presAssocID="{44AF793A-39F1-4B74-B220-2D18261877B8}" presName="rootConnector1" presStyleLbl="node1" presStyleIdx="0" presStyleCnt="0"/>
      <dgm:spPr/>
    </dgm:pt>
    <dgm:pt modelId="{77D35F60-D864-4CD1-8D75-2BCF0D85F2C8}" type="pres">
      <dgm:prSet presAssocID="{44AF793A-39F1-4B74-B220-2D18261877B8}" presName="hierChild2" presStyleCnt="0"/>
      <dgm:spPr/>
    </dgm:pt>
    <dgm:pt modelId="{9B1A8D25-8BCD-4F04-99EC-601DD4C85037}" type="pres">
      <dgm:prSet presAssocID="{89D18045-26D9-4F36-B01B-69097FE382FA}" presName="Name37" presStyleLbl="parChTrans1D2" presStyleIdx="0" presStyleCnt="4"/>
      <dgm:spPr/>
    </dgm:pt>
    <dgm:pt modelId="{48D076F9-4FD8-4B3C-8577-594754CC39BD}" type="pres">
      <dgm:prSet presAssocID="{9C3554D1-D70F-4473-A0C1-0B0D99C766BD}" presName="hierRoot2" presStyleCnt="0">
        <dgm:presLayoutVars>
          <dgm:hierBranch val="init"/>
        </dgm:presLayoutVars>
      </dgm:prSet>
      <dgm:spPr/>
    </dgm:pt>
    <dgm:pt modelId="{31B48FB9-842F-4CFD-9ECC-869DF102B10D}" type="pres">
      <dgm:prSet presAssocID="{9C3554D1-D70F-4473-A0C1-0B0D99C766BD}" presName="rootComposite" presStyleCnt="0"/>
      <dgm:spPr/>
    </dgm:pt>
    <dgm:pt modelId="{EC152FBB-BD98-46F2-8FE3-5D9A33CAC4A8}" type="pres">
      <dgm:prSet presAssocID="{9C3554D1-D70F-4473-A0C1-0B0D99C766BD}" presName="rootText" presStyleLbl="node2" presStyleIdx="0" presStyleCnt="3" custScaleX="121209" custScaleY="176057">
        <dgm:presLayoutVars>
          <dgm:chPref val="3"/>
        </dgm:presLayoutVars>
      </dgm:prSet>
      <dgm:spPr/>
    </dgm:pt>
    <dgm:pt modelId="{2C741C0E-6A04-4ED3-9B4E-28971477C9AD}" type="pres">
      <dgm:prSet presAssocID="{9C3554D1-D70F-4473-A0C1-0B0D99C766BD}" presName="rootConnector" presStyleLbl="node2" presStyleIdx="0" presStyleCnt="3"/>
      <dgm:spPr/>
    </dgm:pt>
    <dgm:pt modelId="{95BA41D3-718B-4C2E-9329-DF0527AD6EF2}" type="pres">
      <dgm:prSet presAssocID="{9C3554D1-D70F-4473-A0C1-0B0D99C766BD}" presName="hierChild4" presStyleCnt="0"/>
      <dgm:spPr/>
    </dgm:pt>
    <dgm:pt modelId="{362A945F-5012-4B08-9677-2DCE2AD93A05}" type="pres">
      <dgm:prSet presAssocID="{9C3554D1-D70F-4473-A0C1-0B0D99C766BD}" presName="hierChild5" presStyleCnt="0"/>
      <dgm:spPr/>
    </dgm:pt>
    <dgm:pt modelId="{A20716C6-3C6C-47FC-A215-EE989753F557}" type="pres">
      <dgm:prSet presAssocID="{FDA85F5B-0362-4741-9BEF-3237E077E75E}" presName="Name37" presStyleLbl="parChTrans1D2" presStyleIdx="1" presStyleCnt="4"/>
      <dgm:spPr/>
    </dgm:pt>
    <dgm:pt modelId="{CCAC0A73-A351-451F-B7C6-528345B188CF}" type="pres">
      <dgm:prSet presAssocID="{F4486A75-C621-4751-9A40-CF947E7D3569}" presName="hierRoot2" presStyleCnt="0">
        <dgm:presLayoutVars>
          <dgm:hierBranch val="init"/>
        </dgm:presLayoutVars>
      </dgm:prSet>
      <dgm:spPr/>
    </dgm:pt>
    <dgm:pt modelId="{DEAD2BE0-BE8A-4EE9-B4EC-3ED57F347EAA}" type="pres">
      <dgm:prSet presAssocID="{F4486A75-C621-4751-9A40-CF947E7D3569}" presName="rootComposite" presStyleCnt="0"/>
      <dgm:spPr/>
    </dgm:pt>
    <dgm:pt modelId="{50CD20F7-621C-40E9-913B-1D40D10C5337}" type="pres">
      <dgm:prSet presAssocID="{F4486A75-C621-4751-9A40-CF947E7D3569}" presName="rootText" presStyleLbl="node2" presStyleIdx="1" presStyleCnt="3" custScaleX="117449" custScaleY="194250" custLinFactNeighborX="-7258" custLinFactNeighborY="7762">
        <dgm:presLayoutVars>
          <dgm:chPref val="3"/>
        </dgm:presLayoutVars>
      </dgm:prSet>
      <dgm:spPr/>
    </dgm:pt>
    <dgm:pt modelId="{D71DBA3C-4879-4C76-8037-73938A353667}" type="pres">
      <dgm:prSet presAssocID="{F4486A75-C621-4751-9A40-CF947E7D3569}" presName="rootConnector" presStyleLbl="node2" presStyleIdx="1" presStyleCnt="3"/>
      <dgm:spPr/>
    </dgm:pt>
    <dgm:pt modelId="{055B725B-3ECA-4F6A-9F9B-AD77D9394B01}" type="pres">
      <dgm:prSet presAssocID="{F4486A75-C621-4751-9A40-CF947E7D3569}" presName="hierChild4" presStyleCnt="0"/>
      <dgm:spPr/>
    </dgm:pt>
    <dgm:pt modelId="{0310FD25-D8A9-4B81-B005-BF7D057EDBD5}" type="pres">
      <dgm:prSet presAssocID="{F4486A75-C621-4751-9A40-CF947E7D3569}" presName="hierChild5" presStyleCnt="0"/>
      <dgm:spPr/>
    </dgm:pt>
    <dgm:pt modelId="{D009516D-0750-489A-AEE6-EE5A744104AF}" type="pres">
      <dgm:prSet presAssocID="{C96524DE-F6DA-4504-8421-7761E473FD4A}" presName="Name37" presStyleLbl="parChTrans1D2" presStyleIdx="2" presStyleCnt="4"/>
      <dgm:spPr/>
    </dgm:pt>
    <dgm:pt modelId="{263B0B61-D509-4F39-9B14-8C41E568BE09}" type="pres">
      <dgm:prSet presAssocID="{3C69E1A5-B622-48A3-BBDF-E6CB92E693AF}" presName="hierRoot2" presStyleCnt="0">
        <dgm:presLayoutVars>
          <dgm:hierBranch val="init"/>
        </dgm:presLayoutVars>
      </dgm:prSet>
      <dgm:spPr/>
    </dgm:pt>
    <dgm:pt modelId="{3E67DE83-6219-4E6B-97A3-694B5F0B4D36}" type="pres">
      <dgm:prSet presAssocID="{3C69E1A5-B622-48A3-BBDF-E6CB92E693AF}" presName="rootComposite" presStyleCnt="0"/>
      <dgm:spPr/>
    </dgm:pt>
    <dgm:pt modelId="{2EC14398-FC9A-4FAB-9A7F-8D201B6029D1}" type="pres">
      <dgm:prSet presAssocID="{3C69E1A5-B622-48A3-BBDF-E6CB92E693AF}" presName="rootText" presStyleLbl="node2" presStyleIdx="2" presStyleCnt="3" custScaleX="115604" custScaleY="183910">
        <dgm:presLayoutVars>
          <dgm:chPref val="3"/>
        </dgm:presLayoutVars>
      </dgm:prSet>
      <dgm:spPr/>
    </dgm:pt>
    <dgm:pt modelId="{42CDC34D-1CB1-4F31-8209-4553C4997638}" type="pres">
      <dgm:prSet presAssocID="{3C69E1A5-B622-48A3-BBDF-E6CB92E693AF}" presName="rootConnector" presStyleLbl="node2" presStyleIdx="2" presStyleCnt="3"/>
      <dgm:spPr/>
    </dgm:pt>
    <dgm:pt modelId="{93FD6754-0BE2-4BAB-AAC9-D16D59DB995D}" type="pres">
      <dgm:prSet presAssocID="{3C69E1A5-B622-48A3-BBDF-E6CB92E693AF}" presName="hierChild4" presStyleCnt="0"/>
      <dgm:spPr/>
    </dgm:pt>
    <dgm:pt modelId="{CF3FF710-9E59-4FB3-8335-B7FBCC3D97BA}" type="pres">
      <dgm:prSet presAssocID="{3C69E1A5-B622-48A3-BBDF-E6CB92E693AF}" presName="hierChild5" presStyleCnt="0"/>
      <dgm:spPr/>
    </dgm:pt>
    <dgm:pt modelId="{4D09E5C9-5CC1-4656-83B3-87C21CBF77C5}" type="pres">
      <dgm:prSet presAssocID="{44AF793A-39F1-4B74-B220-2D18261877B8}" presName="hierChild3" presStyleCnt="0"/>
      <dgm:spPr/>
    </dgm:pt>
    <dgm:pt modelId="{A2933EA7-4605-4301-960A-D99B9A41C9B7}" type="pres">
      <dgm:prSet presAssocID="{565B35DB-69BA-41BB-AC5E-113313DB1EC6}" presName="Name111" presStyleLbl="parChTrans1D2" presStyleIdx="3" presStyleCnt="4"/>
      <dgm:spPr/>
    </dgm:pt>
    <dgm:pt modelId="{65906088-C97D-4852-89E3-4B1B5DADD9D0}" type="pres">
      <dgm:prSet presAssocID="{57A7F993-B6FE-43AB-85B5-A439508AC04B}" presName="hierRoot3" presStyleCnt="0">
        <dgm:presLayoutVars>
          <dgm:hierBranch val="init"/>
        </dgm:presLayoutVars>
      </dgm:prSet>
      <dgm:spPr/>
    </dgm:pt>
    <dgm:pt modelId="{E8202299-62ED-43F6-BC6E-B249A8FE218B}" type="pres">
      <dgm:prSet presAssocID="{57A7F993-B6FE-43AB-85B5-A439508AC04B}" presName="rootComposite3" presStyleCnt="0"/>
      <dgm:spPr/>
    </dgm:pt>
    <dgm:pt modelId="{6083DEB5-9B2F-4683-8B6B-706AF6C16BCD}" type="pres">
      <dgm:prSet presAssocID="{57A7F993-B6FE-43AB-85B5-A439508AC04B}" presName="rootText3" presStyleLbl="asst1" presStyleIdx="0" presStyleCnt="1">
        <dgm:presLayoutVars>
          <dgm:chPref val="3"/>
        </dgm:presLayoutVars>
      </dgm:prSet>
      <dgm:spPr/>
    </dgm:pt>
    <dgm:pt modelId="{F9BDE7DE-C69D-4C81-BE5F-34ECF28111F7}" type="pres">
      <dgm:prSet presAssocID="{57A7F993-B6FE-43AB-85B5-A439508AC04B}" presName="rootConnector3" presStyleLbl="asst1" presStyleIdx="0" presStyleCnt="1"/>
      <dgm:spPr/>
    </dgm:pt>
    <dgm:pt modelId="{C85B8AAB-B44B-40E0-B850-A645201924E1}" type="pres">
      <dgm:prSet presAssocID="{57A7F993-B6FE-43AB-85B5-A439508AC04B}" presName="hierChild6" presStyleCnt="0"/>
      <dgm:spPr/>
    </dgm:pt>
    <dgm:pt modelId="{96F5431F-048A-4F8E-925C-AE77F8A8A868}" type="pres">
      <dgm:prSet presAssocID="{57A7F993-B6FE-43AB-85B5-A439508AC04B}" presName="hierChild7" presStyleCnt="0"/>
      <dgm:spPr/>
    </dgm:pt>
  </dgm:ptLst>
  <dgm:cxnLst>
    <dgm:cxn modelId="{DC473715-4ADD-44EA-AC87-7D09DFA47D93}" type="presOf" srcId="{44AF793A-39F1-4B74-B220-2D18261877B8}" destId="{605BDD99-EECE-4730-8988-197E2B97ED37}" srcOrd="1" destOrd="0" presId="urn:microsoft.com/office/officeart/2005/8/layout/orgChart1"/>
    <dgm:cxn modelId="{8E1D081D-F69E-4701-990B-D752E687A1B9}" type="presOf" srcId="{57A7F993-B6FE-43AB-85B5-A439508AC04B}" destId="{F9BDE7DE-C69D-4C81-BE5F-34ECF28111F7}" srcOrd="1" destOrd="0" presId="urn:microsoft.com/office/officeart/2005/8/layout/orgChart1"/>
    <dgm:cxn modelId="{AFAD592C-5346-4AB1-BC9F-73871DF7C6EF}" type="presOf" srcId="{44AF793A-39F1-4B74-B220-2D18261877B8}" destId="{187E6BFF-A8A6-4BB2-8240-68E4014D50D3}" srcOrd="0" destOrd="0" presId="urn:microsoft.com/office/officeart/2005/8/layout/orgChart1"/>
    <dgm:cxn modelId="{E3413C33-D5BB-46AF-962B-0404C9BD6D81}" type="presOf" srcId="{5186B4E1-B15A-4B60-8125-77A9CEDB0857}" destId="{64757DBC-C121-4CCA-9C96-C17A58D83131}" srcOrd="0" destOrd="0" presId="urn:microsoft.com/office/officeart/2005/8/layout/orgChart1"/>
    <dgm:cxn modelId="{962EFC3F-227A-40A9-B685-3DBB12D4ABE1}" type="presOf" srcId="{C96524DE-F6DA-4504-8421-7761E473FD4A}" destId="{D009516D-0750-489A-AEE6-EE5A744104AF}" srcOrd="0" destOrd="0" presId="urn:microsoft.com/office/officeart/2005/8/layout/orgChart1"/>
    <dgm:cxn modelId="{86BD525B-DEE5-4BF1-936D-812856D5940C}" type="presOf" srcId="{565B35DB-69BA-41BB-AC5E-113313DB1EC6}" destId="{A2933EA7-4605-4301-960A-D99B9A41C9B7}" srcOrd="0" destOrd="0" presId="urn:microsoft.com/office/officeart/2005/8/layout/orgChart1"/>
    <dgm:cxn modelId="{FD0F9B64-C807-4315-8A28-CADCA45D7CAE}" type="presOf" srcId="{9C3554D1-D70F-4473-A0C1-0B0D99C766BD}" destId="{2C741C0E-6A04-4ED3-9B4E-28971477C9AD}" srcOrd="1" destOrd="0" presId="urn:microsoft.com/office/officeart/2005/8/layout/orgChart1"/>
    <dgm:cxn modelId="{06536B65-56CB-49F5-8CF9-91D3FF7CF448}" type="presOf" srcId="{F4486A75-C621-4751-9A40-CF947E7D3569}" destId="{50CD20F7-621C-40E9-913B-1D40D10C5337}" srcOrd="0" destOrd="0" presId="urn:microsoft.com/office/officeart/2005/8/layout/orgChart1"/>
    <dgm:cxn modelId="{3A99C56C-2975-4D4D-91B2-2EF47E147229}" srcId="{5186B4E1-B15A-4B60-8125-77A9CEDB0857}" destId="{44AF793A-39F1-4B74-B220-2D18261877B8}" srcOrd="0" destOrd="0" parTransId="{49FB4A9B-60CD-4309-B742-528D16D2019E}" sibTransId="{1B127CC0-9BC8-4BFB-B176-5CB5727D5A8D}"/>
    <dgm:cxn modelId="{A0132A70-7FC9-4A43-8F9C-F70C5499FD18}" type="presOf" srcId="{3C69E1A5-B622-48A3-BBDF-E6CB92E693AF}" destId="{2EC14398-FC9A-4FAB-9A7F-8D201B6029D1}" srcOrd="0" destOrd="0" presId="urn:microsoft.com/office/officeart/2005/8/layout/orgChart1"/>
    <dgm:cxn modelId="{E878BF79-117A-4170-8A90-CD6E7A5050D8}" type="presOf" srcId="{3C69E1A5-B622-48A3-BBDF-E6CB92E693AF}" destId="{42CDC34D-1CB1-4F31-8209-4553C4997638}" srcOrd="1" destOrd="0" presId="urn:microsoft.com/office/officeart/2005/8/layout/orgChart1"/>
    <dgm:cxn modelId="{1FC45F7F-DAF2-452A-BC9C-F8CDE1DF0159}" srcId="{44AF793A-39F1-4B74-B220-2D18261877B8}" destId="{3C69E1A5-B622-48A3-BBDF-E6CB92E693AF}" srcOrd="3" destOrd="0" parTransId="{C96524DE-F6DA-4504-8421-7761E473FD4A}" sibTransId="{2CC431A1-6C27-4B56-8109-AA4D16FBE008}"/>
    <dgm:cxn modelId="{2DCA9385-E5B7-4E4F-A284-D419A7DFE1D3}" type="presOf" srcId="{57A7F993-B6FE-43AB-85B5-A439508AC04B}" destId="{6083DEB5-9B2F-4683-8B6B-706AF6C16BCD}" srcOrd="0" destOrd="0" presId="urn:microsoft.com/office/officeart/2005/8/layout/orgChart1"/>
    <dgm:cxn modelId="{ADFFC1AB-FA22-49BB-B4A2-C5AE6B1F61A2}" type="presOf" srcId="{89D18045-26D9-4F36-B01B-69097FE382FA}" destId="{9B1A8D25-8BCD-4F04-99EC-601DD4C85037}" srcOrd="0" destOrd="0" presId="urn:microsoft.com/office/officeart/2005/8/layout/orgChart1"/>
    <dgm:cxn modelId="{8B0CBCB0-41B8-4340-BD32-AEBC40A93548}" type="presOf" srcId="{9C3554D1-D70F-4473-A0C1-0B0D99C766BD}" destId="{EC152FBB-BD98-46F2-8FE3-5D9A33CAC4A8}" srcOrd="0" destOrd="0" presId="urn:microsoft.com/office/officeart/2005/8/layout/orgChart1"/>
    <dgm:cxn modelId="{C03D77BF-7E03-456C-9A07-6468EA30621F}" srcId="{44AF793A-39F1-4B74-B220-2D18261877B8}" destId="{57A7F993-B6FE-43AB-85B5-A439508AC04B}" srcOrd="0" destOrd="0" parTransId="{565B35DB-69BA-41BB-AC5E-113313DB1EC6}" sibTransId="{FA85EDD7-2601-4D7D-A42D-F9D52CAC10C2}"/>
    <dgm:cxn modelId="{0E4124D1-EC2C-44FE-BD02-3E777506F0C1}" srcId="{44AF793A-39F1-4B74-B220-2D18261877B8}" destId="{F4486A75-C621-4751-9A40-CF947E7D3569}" srcOrd="2" destOrd="0" parTransId="{FDA85F5B-0362-4741-9BEF-3237E077E75E}" sibTransId="{28A69098-35D4-45B4-8096-6DE0B2001BED}"/>
    <dgm:cxn modelId="{669D74DB-C916-4065-ACF5-E5EF04DFA145}" type="presOf" srcId="{F4486A75-C621-4751-9A40-CF947E7D3569}" destId="{D71DBA3C-4879-4C76-8037-73938A353667}" srcOrd="1" destOrd="0" presId="urn:microsoft.com/office/officeart/2005/8/layout/orgChart1"/>
    <dgm:cxn modelId="{FF7ACDF4-7C44-4C10-882D-62240826AE2F}" srcId="{44AF793A-39F1-4B74-B220-2D18261877B8}" destId="{9C3554D1-D70F-4473-A0C1-0B0D99C766BD}" srcOrd="1" destOrd="0" parTransId="{89D18045-26D9-4F36-B01B-69097FE382FA}" sibTransId="{A3F93343-877B-443C-9179-233C317A98D5}"/>
    <dgm:cxn modelId="{B9A36AF5-9F60-4844-82D3-4A85533828F4}" type="presOf" srcId="{FDA85F5B-0362-4741-9BEF-3237E077E75E}" destId="{A20716C6-3C6C-47FC-A215-EE989753F557}" srcOrd="0" destOrd="0" presId="urn:microsoft.com/office/officeart/2005/8/layout/orgChart1"/>
    <dgm:cxn modelId="{FF3A0900-883C-49F9-9860-057516CE9EEA}" type="presParOf" srcId="{64757DBC-C121-4CCA-9C96-C17A58D83131}" destId="{4AE94A7B-3872-4733-B5A4-342B57D8F4D3}" srcOrd="0" destOrd="0" presId="urn:microsoft.com/office/officeart/2005/8/layout/orgChart1"/>
    <dgm:cxn modelId="{64A08C03-73CB-4ACD-AB03-B49C0D014BC8}" type="presParOf" srcId="{4AE94A7B-3872-4733-B5A4-342B57D8F4D3}" destId="{CC8850CE-5EB7-4C1D-82CA-08226A2EB927}" srcOrd="0" destOrd="0" presId="urn:microsoft.com/office/officeart/2005/8/layout/orgChart1"/>
    <dgm:cxn modelId="{67DB46C2-4978-4655-A94F-E8896EDF7086}" type="presParOf" srcId="{CC8850CE-5EB7-4C1D-82CA-08226A2EB927}" destId="{187E6BFF-A8A6-4BB2-8240-68E4014D50D3}" srcOrd="0" destOrd="0" presId="urn:microsoft.com/office/officeart/2005/8/layout/orgChart1"/>
    <dgm:cxn modelId="{E18A7F84-85BE-43F0-90B1-94BE9FFDF28A}" type="presParOf" srcId="{CC8850CE-5EB7-4C1D-82CA-08226A2EB927}" destId="{605BDD99-EECE-4730-8988-197E2B97ED37}" srcOrd="1" destOrd="0" presId="urn:microsoft.com/office/officeart/2005/8/layout/orgChart1"/>
    <dgm:cxn modelId="{C32F471E-16B5-448A-971B-F3F4BE2428B6}" type="presParOf" srcId="{4AE94A7B-3872-4733-B5A4-342B57D8F4D3}" destId="{77D35F60-D864-4CD1-8D75-2BCF0D85F2C8}" srcOrd="1" destOrd="0" presId="urn:microsoft.com/office/officeart/2005/8/layout/orgChart1"/>
    <dgm:cxn modelId="{888B4ACC-04B7-409A-9213-C81CF74089F2}" type="presParOf" srcId="{77D35F60-D864-4CD1-8D75-2BCF0D85F2C8}" destId="{9B1A8D25-8BCD-4F04-99EC-601DD4C85037}" srcOrd="0" destOrd="0" presId="urn:microsoft.com/office/officeart/2005/8/layout/orgChart1"/>
    <dgm:cxn modelId="{4949A441-D6A8-407B-8448-EBCD0AA91D86}" type="presParOf" srcId="{77D35F60-D864-4CD1-8D75-2BCF0D85F2C8}" destId="{48D076F9-4FD8-4B3C-8577-594754CC39BD}" srcOrd="1" destOrd="0" presId="urn:microsoft.com/office/officeart/2005/8/layout/orgChart1"/>
    <dgm:cxn modelId="{8530DCCB-03FC-4C3D-AB2A-DA82DCA17680}" type="presParOf" srcId="{48D076F9-4FD8-4B3C-8577-594754CC39BD}" destId="{31B48FB9-842F-4CFD-9ECC-869DF102B10D}" srcOrd="0" destOrd="0" presId="urn:microsoft.com/office/officeart/2005/8/layout/orgChart1"/>
    <dgm:cxn modelId="{5D01698B-435A-45F7-8779-DE1EC25ED8F7}" type="presParOf" srcId="{31B48FB9-842F-4CFD-9ECC-869DF102B10D}" destId="{EC152FBB-BD98-46F2-8FE3-5D9A33CAC4A8}" srcOrd="0" destOrd="0" presId="urn:microsoft.com/office/officeart/2005/8/layout/orgChart1"/>
    <dgm:cxn modelId="{8670B929-98DE-4BB9-ACDD-E6A268B486C9}" type="presParOf" srcId="{31B48FB9-842F-4CFD-9ECC-869DF102B10D}" destId="{2C741C0E-6A04-4ED3-9B4E-28971477C9AD}" srcOrd="1" destOrd="0" presId="urn:microsoft.com/office/officeart/2005/8/layout/orgChart1"/>
    <dgm:cxn modelId="{1B9F84AA-92CE-43A8-A3A8-98733D970388}" type="presParOf" srcId="{48D076F9-4FD8-4B3C-8577-594754CC39BD}" destId="{95BA41D3-718B-4C2E-9329-DF0527AD6EF2}" srcOrd="1" destOrd="0" presId="urn:microsoft.com/office/officeart/2005/8/layout/orgChart1"/>
    <dgm:cxn modelId="{3E25CD1F-44B8-4050-8FB8-78C1B1F75102}" type="presParOf" srcId="{48D076F9-4FD8-4B3C-8577-594754CC39BD}" destId="{362A945F-5012-4B08-9677-2DCE2AD93A05}" srcOrd="2" destOrd="0" presId="urn:microsoft.com/office/officeart/2005/8/layout/orgChart1"/>
    <dgm:cxn modelId="{CEB4A0AE-8DA9-420F-97ED-6B53878B35B1}" type="presParOf" srcId="{77D35F60-D864-4CD1-8D75-2BCF0D85F2C8}" destId="{A20716C6-3C6C-47FC-A215-EE989753F557}" srcOrd="2" destOrd="0" presId="urn:microsoft.com/office/officeart/2005/8/layout/orgChart1"/>
    <dgm:cxn modelId="{0A74C130-C529-436E-B152-FA9F3507375C}" type="presParOf" srcId="{77D35F60-D864-4CD1-8D75-2BCF0D85F2C8}" destId="{CCAC0A73-A351-451F-B7C6-528345B188CF}" srcOrd="3" destOrd="0" presId="urn:microsoft.com/office/officeart/2005/8/layout/orgChart1"/>
    <dgm:cxn modelId="{0375F2FD-81E8-4CAD-AD83-C2720BB26A9F}" type="presParOf" srcId="{CCAC0A73-A351-451F-B7C6-528345B188CF}" destId="{DEAD2BE0-BE8A-4EE9-B4EC-3ED57F347EAA}" srcOrd="0" destOrd="0" presId="urn:microsoft.com/office/officeart/2005/8/layout/orgChart1"/>
    <dgm:cxn modelId="{84EC0E59-3BDD-46C3-83F0-1DFD75EDC4EC}" type="presParOf" srcId="{DEAD2BE0-BE8A-4EE9-B4EC-3ED57F347EAA}" destId="{50CD20F7-621C-40E9-913B-1D40D10C5337}" srcOrd="0" destOrd="0" presId="urn:microsoft.com/office/officeart/2005/8/layout/orgChart1"/>
    <dgm:cxn modelId="{1F55B5E0-2B10-4111-A085-F289D5B9DB31}" type="presParOf" srcId="{DEAD2BE0-BE8A-4EE9-B4EC-3ED57F347EAA}" destId="{D71DBA3C-4879-4C76-8037-73938A353667}" srcOrd="1" destOrd="0" presId="urn:microsoft.com/office/officeart/2005/8/layout/orgChart1"/>
    <dgm:cxn modelId="{7B993E9D-B780-488F-8AC8-17F1F2E19C7B}" type="presParOf" srcId="{CCAC0A73-A351-451F-B7C6-528345B188CF}" destId="{055B725B-3ECA-4F6A-9F9B-AD77D9394B01}" srcOrd="1" destOrd="0" presId="urn:microsoft.com/office/officeart/2005/8/layout/orgChart1"/>
    <dgm:cxn modelId="{C23CA9EC-3780-49D6-B201-1648BC5270EA}" type="presParOf" srcId="{CCAC0A73-A351-451F-B7C6-528345B188CF}" destId="{0310FD25-D8A9-4B81-B005-BF7D057EDBD5}" srcOrd="2" destOrd="0" presId="urn:microsoft.com/office/officeart/2005/8/layout/orgChart1"/>
    <dgm:cxn modelId="{19E93362-E379-41DF-8A77-6264659AE0E7}" type="presParOf" srcId="{77D35F60-D864-4CD1-8D75-2BCF0D85F2C8}" destId="{D009516D-0750-489A-AEE6-EE5A744104AF}" srcOrd="4" destOrd="0" presId="urn:microsoft.com/office/officeart/2005/8/layout/orgChart1"/>
    <dgm:cxn modelId="{104E218C-9351-4B25-82F9-1C34F62E4F9F}" type="presParOf" srcId="{77D35F60-D864-4CD1-8D75-2BCF0D85F2C8}" destId="{263B0B61-D509-4F39-9B14-8C41E568BE09}" srcOrd="5" destOrd="0" presId="urn:microsoft.com/office/officeart/2005/8/layout/orgChart1"/>
    <dgm:cxn modelId="{4C92D8CE-E2BF-4AFD-B7C9-9D0A67428D6E}" type="presParOf" srcId="{263B0B61-D509-4F39-9B14-8C41E568BE09}" destId="{3E67DE83-6219-4E6B-97A3-694B5F0B4D36}" srcOrd="0" destOrd="0" presId="urn:microsoft.com/office/officeart/2005/8/layout/orgChart1"/>
    <dgm:cxn modelId="{85B0AA47-BBE9-40C8-8534-0DC51EFB5E37}" type="presParOf" srcId="{3E67DE83-6219-4E6B-97A3-694B5F0B4D36}" destId="{2EC14398-FC9A-4FAB-9A7F-8D201B6029D1}" srcOrd="0" destOrd="0" presId="urn:microsoft.com/office/officeart/2005/8/layout/orgChart1"/>
    <dgm:cxn modelId="{68BD4BBA-7E42-424E-A848-7753A7D5A32A}" type="presParOf" srcId="{3E67DE83-6219-4E6B-97A3-694B5F0B4D36}" destId="{42CDC34D-1CB1-4F31-8209-4553C4997638}" srcOrd="1" destOrd="0" presId="urn:microsoft.com/office/officeart/2005/8/layout/orgChart1"/>
    <dgm:cxn modelId="{68F4D6FF-C160-4837-91F3-CD5D56E11339}" type="presParOf" srcId="{263B0B61-D509-4F39-9B14-8C41E568BE09}" destId="{93FD6754-0BE2-4BAB-AAC9-D16D59DB995D}" srcOrd="1" destOrd="0" presId="urn:microsoft.com/office/officeart/2005/8/layout/orgChart1"/>
    <dgm:cxn modelId="{E95A3FB2-C91E-4C88-9863-5993A71BB80B}" type="presParOf" srcId="{263B0B61-D509-4F39-9B14-8C41E568BE09}" destId="{CF3FF710-9E59-4FB3-8335-B7FBCC3D97BA}" srcOrd="2" destOrd="0" presId="urn:microsoft.com/office/officeart/2005/8/layout/orgChart1"/>
    <dgm:cxn modelId="{E3F112E4-7B1D-404E-97F9-3A5765825672}" type="presParOf" srcId="{4AE94A7B-3872-4733-B5A4-342B57D8F4D3}" destId="{4D09E5C9-5CC1-4656-83B3-87C21CBF77C5}" srcOrd="2" destOrd="0" presId="urn:microsoft.com/office/officeart/2005/8/layout/orgChart1"/>
    <dgm:cxn modelId="{7BC0D1A3-8E84-4CAD-ADF0-45288F35FDD2}" type="presParOf" srcId="{4D09E5C9-5CC1-4656-83B3-87C21CBF77C5}" destId="{A2933EA7-4605-4301-960A-D99B9A41C9B7}" srcOrd="0" destOrd="0" presId="urn:microsoft.com/office/officeart/2005/8/layout/orgChart1"/>
    <dgm:cxn modelId="{B5486963-8872-4693-ABC1-800F08EF21DC}" type="presParOf" srcId="{4D09E5C9-5CC1-4656-83B3-87C21CBF77C5}" destId="{65906088-C97D-4852-89E3-4B1B5DADD9D0}" srcOrd="1" destOrd="0" presId="urn:microsoft.com/office/officeart/2005/8/layout/orgChart1"/>
    <dgm:cxn modelId="{63AB4D11-4F76-4717-8401-F7406FA76EDC}" type="presParOf" srcId="{65906088-C97D-4852-89E3-4B1B5DADD9D0}" destId="{E8202299-62ED-43F6-BC6E-B249A8FE218B}" srcOrd="0" destOrd="0" presId="urn:microsoft.com/office/officeart/2005/8/layout/orgChart1"/>
    <dgm:cxn modelId="{3464BFBE-4E99-4C94-BDC9-31E48571D3CE}" type="presParOf" srcId="{E8202299-62ED-43F6-BC6E-B249A8FE218B}" destId="{6083DEB5-9B2F-4683-8B6B-706AF6C16BCD}" srcOrd="0" destOrd="0" presId="urn:microsoft.com/office/officeart/2005/8/layout/orgChart1"/>
    <dgm:cxn modelId="{F806C978-007B-40B7-B59F-D98475C01E82}" type="presParOf" srcId="{E8202299-62ED-43F6-BC6E-B249A8FE218B}" destId="{F9BDE7DE-C69D-4C81-BE5F-34ECF28111F7}" srcOrd="1" destOrd="0" presId="urn:microsoft.com/office/officeart/2005/8/layout/orgChart1"/>
    <dgm:cxn modelId="{ED13C484-07E1-4094-9FD0-BD97BC8398E2}" type="presParOf" srcId="{65906088-C97D-4852-89E3-4B1B5DADD9D0}" destId="{C85B8AAB-B44B-40E0-B850-A645201924E1}" srcOrd="1" destOrd="0" presId="urn:microsoft.com/office/officeart/2005/8/layout/orgChart1"/>
    <dgm:cxn modelId="{755D1BE7-7A5C-4E7C-830F-D89A021F84AD}" type="presParOf" srcId="{65906088-C97D-4852-89E3-4B1B5DADD9D0}" destId="{96F5431F-048A-4F8E-925C-AE77F8A8A86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9BBD5F-0033-4BD6-8580-FA3CEEB00EC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20B2B43-0FFB-4A14-B34A-A2069601490D}">
      <dgm:prSet phldrT="[Text]" custT="1"/>
      <dgm:spPr/>
      <dgm:t>
        <a:bodyPr/>
        <a:lstStyle/>
        <a:p>
          <a:r>
            <a:rPr lang="en-US" sz="2000" b="1" i="1">
              <a:solidFill>
                <a:schemeClr val="bg1"/>
              </a:solidFill>
              <a:latin typeface="Times New Roman" pitchFamily="18" charset="0"/>
              <a:cs typeface="Times New Roman" pitchFamily="18" charset="0"/>
            </a:rPr>
            <a:t>HEALTH </a:t>
          </a:r>
        </a:p>
      </dgm:t>
    </dgm:pt>
    <dgm:pt modelId="{A1131FCB-0233-4BFE-99BF-B53D12FDE66E}" type="parTrans" cxnId="{067219DE-804F-40FA-97C6-6E6D32BC5A64}">
      <dgm:prSet/>
      <dgm:spPr/>
      <dgm:t>
        <a:bodyPr/>
        <a:lstStyle/>
        <a:p>
          <a:endParaRPr lang="en-US"/>
        </a:p>
      </dgm:t>
    </dgm:pt>
    <dgm:pt modelId="{5A832142-0B2E-4ECE-B83B-1691EF475739}" type="sibTrans" cxnId="{067219DE-804F-40FA-97C6-6E6D32BC5A64}">
      <dgm:prSet/>
      <dgm:spPr/>
      <dgm:t>
        <a:bodyPr/>
        <a:lstStyle/>
        <a:p>
          <a:endParaRPr lang="en-US"/>
        </a:p>
      </dgm:t>
    </dgm:pt>
    <dgm:pt modelId="{137F5339-A52F-44FA-A2EE-E7ED85D3970A}">
      <dgm:prSet phldrT="[Text]" custT="1"/>
      <dgm:spPr/>
      <dgm:t>
        <a:bodyPr/>
        <a:lstStyle/>
        <a:p>
          <a:r>
            <a:rPr lang="en-US" sz="2000">
              <a:solidFill>
                <a:schemeClr val="bg1"/>
              </a:solidFill>
              <a:latin typeface="Times New Roman" pitchFamily="18" charset="0"/>
              <a:cs typeface="Times New Roman" pitchFamily="18" charset="0"/>
            </a:rPr>
            <a:t>Substance abuse</a:t>
          </a:r>
        </a:p>
        <a:p>
          <a:r>
            <a:rPr lang="en-US" sz="2000">
              <a:solidFill>
                <a:schemeClr val="bg1"/>
              </a:solidFill>
              <a:latin typeface="Times New Roman" pitchFamily="18" charset="0"/>
              <a:cs typeface="Times New Roman" pitchFamily="18" charset="0"/>
            </a:rPr>
            <a:t>Unexplained bruises/injuries</a:t>
          </a:r>
        </a:p>
        <a:p>
          <a:r>
            <a:rPr lang="en-US" sz="2000">
              <a:solidFill>
                <a:schemeClr val="bg1"/>
              </a:solidFill>
              <a:latin typeface="Times New Roman" pitchFamily="18" charset="0"/>
              <a:cs typeface="Times New Roman" pitchFamily="18" charset="0"/>
            </a:rPr>
            <a:t>Chronic dental problems</a:t>
          </a:r>
        </a:p>
      </dgm:t>
    </dgm:pt>
    <dgm:pt modelId="{B506E372-C4E6-49E4-8352-1D3C115559D7}" type="parTrans" cxnId="{C92A6045-43A4-4D86-BE2B-00AC9A124796}">
      <dgm:prSet/>
      <dgm:spPr/>
      <dgm:t>
        <a:bodyPr/>
        <a:lstStyle/>
        <a:p>
          <a:endParaRPr lang="en-US"/>
        </a:p>
      </dgm:t>
    </dgm:pt>
    <dgm:pt modelId="{D982E53A-915A-42DC-B172-BDF4420E9E53}" type="sibTrans" cxnId="{C92A6045-43A4-4D86-BE2B-00AC9A124796}">
      <dgm:prSet/>
      <dgm:spPr/>
      <dgm:t>
        <a:bodyPr/>
        <a:lstStyle/>
        <a:p>
          <a:endParaRPr lang="en-US"/>
        </a:p>
      </dgm:t>
    </dgm:pt>
    <dgm:pt modelId="{9DA68A6E-AC1F-40AF-ADE2-2F9294860E7C}">
      <dgm:prSet phldrT="[Text]" custT="1"/>
      <dgm:spPr/>
      <dgm:t>
        <a:bodyPr/>
        <a:lstStyle/>
        <a:p>
          <a:r>
            <a:rPr lang="en-US" sz="2000">
              <a:latin typeface="Times New Roman" pitchFamily="18" charset="0"/>
              <a:cs typeface="Times New Roman" pitchFamily="18" charset="0"/>
            </a:rPr>
            <a:t>Extreme fatigue</a:t>
          </a:r>
        </a:p>
      </dgm:t>
    </dgm:pt>
    <dgm:pt modelId="{3888C1EE-F9C5-4DBA-8E0A-CE9B78696184}" type="parTrans" cxnId="{DEBA96E3-1EFD-47C1-AEE9-AC91793A73D5}">
      <dgm:prSet/>
      <dgm:spPr/>
      <dgm:t>
        <a:bodyPr/>
        <a:lstStyle/>
        <a:p>
          <a:endParaRPr lang="en-US"/>
        </a:p>
      </dgm:t>
    </dgm:pt>
    <dgm:pt modelId="{66260074-3108-4730-9E45-19F4B242E529}" type="sibTrans" cxnId="{DEBA96E3-1EFD-47C1-AEE9-AC91793A73D5}">
      <dgm:prSet/>
      <dgm:spPr/>
      <dgm:t>
        <a:bodyPr/>
        <a:lstStyle/>
        <a:p>
          <a:endParaRPr lang="en-US"/>
        </a:p>
      </dgm:t>
    </dgm:pt>
    <dgm:pt modelId="{E42B6282-5CCC-4385-B086-E0514F0B390D}">
      <dgm:prSet phldrT="[Text]" custT="1"/>
      <dgm:spPr/>
      <dgm:t>
        <a:bodyPr/>
        <a:lstStyle/>
        <a:p>
          <a:r>
            <a:rPr lang="en-US" sz="2000">
              <a:latin typeface="Times New Roman" pitchFamily="18" charset="0"/>
              <a:cs typeface="Times New Roman" pitchFamily="18" charset="0"/>
            </a:rPr>
            <a:t>Sexually transmitted infections</a:t>
          </a:r>
        </a:p>
      </dgm:t>
    </dgm:pt>
    <dgm:pt modelId="{C966A044-4865-4726-B87B-FD29C6FA17AC}" type="parTrans" cxnId="{B52F64A7-9CC0-4CD4-A33D-222B526D6999}">
      <dgm:prSet/>
      <dgm:spPr/>
      <dgm:t>
        <a:bodyPr/>
        <a:lstStyle/>
        <a:p>
          <a:endParaRPr lang="en-US"/>
        </a:p>
      </dgm:t>
    </dgm:pt>
    <dgm:pt modelId="{0634D3DA-ED0B-4AF9-8CE5-D851E2CA1B72}" type="sibTrans" cxnId="{B52F64A7-9CC0-4CD4-A33D-222B526D6999}">
      <dgm:prSet/>
      <dgm:spPr/>
      <dgm:t>
        <a:bodyPr/>
        <a:lstStyle/>
        <a:p>
          <a:endParaRPr lang="en-US"/>
        </a:p>
      </dgm:t>
    </dgm:pt>
    <dgm:pt modelId="{767A2AFE-EE4F-4876-ABC2-EF6CE4F3AF45}">
      <dgm:prSet phldrT="[Text]" custT="1"/>
      <dgm:spPr/>
      <dgm:t>
        <a:bodyPr/>
        <a:lstStyle/>
        <a:p>
          <a:r>
            <a:rPr lang="en-US" sz="2000">
              <a:latin typeface="Times New Roman" pitchFamily="18" charset="0"/>
              <a:cs typeface="Times New Roman" pitchFamily="18" charset="0"/>
            </a:rPr>
            <a:t>Malnourishment</a:t>
          </a:r>
        </a:p>
        <a:p>
          <a:r>
            <a:rPr lang="en-US" sz="2000">
              <a:latin typeface="Times New Roman" pitchFamily="18" charset="0"/>
              <a:cs typeface="Times New Roman" pitchFamily="18" charset="0"/>
            </a:rPr>
            <a:t>Hunger</a:t>
          </a:r>
        </a:p>
      </dgm:t>
    </dgm:pt>
    <dgm:pt modelId="{83E6A125-FB2E-4298-A4E8-509F96CCD38D}" type="sibTrans" cxnId="{BB86D41F-BA71-4B9B-99DA-8D995C363E44}">
      <dgm:prSet/>
      <dgm:spPr/>
      <dgm:t>
        <a:bodyPr/>
        <a:lstStyle/>
        <a:p>
          <a:endParaRPr lang="en-US"/>
        </a:p>
      </dgm:t>
    </dgm:pt>
    <dgm:pt modelId="{898A7FD1-629D-4B0A-8B15-2C117058FB7E}" type="parTrans" cxnId="{BB86D41F-BA71-4B9B-99DA-8D995C363E44}">
      <dgm:prSet/>
      <dgm:spPr/>
      <dgm:t>
        <a:bodyPr/>
        <a:lstStyle/>
        <a:p>
          <a:endParaRPr lang="en-US"/>
        </a:p>
      </dgm:t>
    </dgm:pt>
    <dgm:pt modelId="{C8519067-6608-42AA-AE1B-20221DCC7DD8}">
      <dgm:prSet phldrT="[Text]" custT="1"/>
      <dgm:spPr/>
      <dgm:t>
        <a:bodyPr/>
        <a:lstStyle/>
        <a:p>
          <a:r>
            <a:rPr lang="en-US" sz="2000">
              <a:latin typeface="Times New Roman" panose="02020603050405020304" pitchFamily="18" charset="0"/>
              <a:cs typeface="Times New Roman" panose="02020603050405020304" pitchFamily="18" charset="0"/>
            </a:rPr>
            <a:t>Multiple </a:t>
          </a:r>
        </a:p>
        <a:p>
          <a:r>
            <a:rPr lang="en-US" sz="2000">
              <a:latin typeface="Times New Roman" panose="02020603050405020304" pitchFamily="18" charset="0"/>
              <a:cs typeface="Times New Roman" panose="02020603050405020304" pitchFamily="18" charset="0"/>
            </a:rPr>
            <a:t>pregnancies miscarriages</a:t>
          </a:r>
        </a:p>
        <a:p>
          <a:r>
            <a:rPr lang="en-US" sz="2000">
              <a:latin typeface="Times New Roman" panose="02020603050405020304" pitchFamily="18" charset="0"/>
              <a:cs typeface="Times New Roman" panose="02020603050405020304" pitchFamily="18" charset="0"/>
            </a:rPr>
            <a:t>terminations</a:t>
          </a:r>
        </a:p>
      </dgm:t>
    </dgm:pt>
    <dgm:pt modelId="{87B20A92-8CAB-438F-BCA8-BD82408701E8}" type="sibTrans" cxnId="{9919BF08-DEE5-429A-8273-B88D92F06183}">
      <dgm:prSet/>
      <dgm:spPr/>
      <dgm:t>
        <a:bodyPr/>
        <a:lstStyle/>
        <a:p>
          <a:endParaRPr lang="en-US"/>
        </a:p>
      </dgm:t>
    </dgm:pt>
    <dgm:pt modelId="{DA078302-66A5-47AD-AA8A-C7F90E604FE9}" type="parTrans" cxnId="{9919BF08-DEE5-429A-8273-B88D92F06183}">
      <dgm:prSet/>
      <dgm:spPr/>
      <dgm:t>
        <a:bodyPr/>
        <a:lstStyle/>
        <a:p>
          <a:endParaRPr lang="en-US"/>
        </a:p>
      </dgm:t>
    </dgm:pt>
    <dgm:pt modelId="{6B01518E-00CF-43C4-A3BB-0808217A1168}" type="pres">
      <dgm:prSet presAssocID="{009BBD5F-0033-4BD6-8580-FA3CEEB00EC3}" presName="Name0" presStyleCnt="0">
        <dgm:presLayoutVars>
          <dgm:chPref val="1"/>
          <dgm:dir/>
          <dgm:animOne val="branch"/>
          <dgm:animLvl val="lvl"/>
          <dgm:resizeHandles/>
        </dgm:presLayoutVars>
      </dgm:prSet>
      <dgm:spPr/>
    </dgm:pt>
    <dgm:pt modelId="{F6A640D6-E911-4FD4-A36D-5BD131FC71FE}" type="pres">
      <dgm:prSet presAssocID="{A20B2B43-0FFB-4A14-B34A-A2069601490D}" presName="vertOne" presStyleCnt="0"/>
      <dgm:spPr/>
    </dgm:pt>
    <dgm:pt modelId="{F7633B86-CF7E-4F60-8039-759B22619C3A}" type="pres">
      <dgm:prSet presAssocID="{A20B2B43-0FFB-4A14-B34A-A2069601490D}" presName="txOne" presStyleLbl="node0" presStyleIdx="0" presStyleCnt="1">
        <dgm:presLayoutVars>
          <dgm:chPref val="3"/>
        </dgm:presLayoutVars>
      </dgm:prSet>
      <dgm:spPr/>
    </dgm:pt>
    <dgm:pt modelId="{0B399803-3D72-4FE9-A461-AF8AF9582EF7}" type="pres">
      <dgm:prSet presAssocID="{A20B2B43-0FFB-4A14-B34A-A2069601490D}" presName="parTransOne" presStyleCnt="0"/>
      <dgm:spPr/>
    </dgm:pt>
    <dgm:pt modelId="{EEF3DC72-7F33-4FA7-B803-4593AB7A1451}" type="pres">
      <dgm:prSet presAssocID="{A20B2B43-0FFB-4A14-B34A-A2069601490D}" presName="horzOne" presStyleCnt="0"/>
      <dgm:spPr/>
    </dgm:pt>
    <dgm:pt modelId="{3144D972-2891-4724-AFB6-A74A5927E352}" type="pres">
      <dgm:prSet presAssocID="{137F5339-A52F-44FA-A2EE-E7ED85D3970A}" presName="vertTwo" presStyleCnt="0"/>
      <dgm:spPr/>
    </dgm:pt>
    <dgm:pt modelId="{AF1E080C-9777-440F-A5ED-7112E9E20AFF}" type="pres">
      <dgm:prSet presAssocID="{137F5339-A52F-44FA-A2EE-E7ED85D3970A}" presName="txTwo" presStyleLbl="node2" presStyleIdx="0" presStyleCnt="2">
        <dgm:presLayoutVars>
          <dgm:chPref val="3"/>
        </dgm:presLayoutVars>
      </dgm:prSet>
      <dgm:spPr/>
    </dgm:pt>
    <dgm:pt modelId="{C061CD70-6968-447B-922C-3323D5884CB3}" type="pres">
      <dgm:prSet presAssocID="{137F5339-A52F-44FA-A2EE-E7ED85D3970A}" presName="parTransTwo" presStyleCnt="0"/>
      <dgm:spPr/>
    </dgm:pt>
    <dgm:pt modelId="{4EED21DD-B425-4AAD-8709-D60E7B6A2CBC}" type="pres">
      <dgm:prSet presAssocID="{137F5339-A52F-44FA-A2EE-E7ED85D3970A}" presName="horzTwo" presStyleCnt="0"/>
      <dgm:spPr/>
    </dgm:pt>
    <dgm:pt modelId="{1C1EF732-9908-4F40-8D8E-2FD2D413757E}" type="pres">
      <dgm:prSet presAssocID="{9DA68A6E-AC1F-40AF-ADE2-2F9294860E7C}" presName="vertThree" presStyleCnt="0"/>
      <dgm:spPr/>
    </dgm:pt>
    <dgm:pt modelId="{2CD54CB1-F274-4B2F-95B7-5ADE0D6A2EC0}" type="pres">
      <dgm:prSet presAssocID="{9DA68A6E-AC1F-40AF-ADE2-2F9294860E7C}" presName="txThree" presStyleLbl="node3" presStyleIdx="0" presStyleCnt="3" custLinFactNeighborX="-36" custLinFactNeighborY="114">
        <dgm:presLayoutVars>
          <dgm:chPref val="3"/>
        </dgm:presLayoutVars>
      </dgm:prSet>
      <dgm:spPr/>
    </dgm:pt>
    <dgm:pt modelId="{D0691ECC-F888-4359-95A4-A00FF94A2F3F}" type="pres">
      <dgm:prSet presAssocID="{9DA68A6E-AC1F-40AF-ADE2-2F9294860E7C}" presName="horzThree" presStyleCnt="0"/>
      <dgm:spPr/>
    </dgm:pt>
    <dgm:pt modelId="{CCEE1A6E-076A-4D0A-B1CA-E0C9C2D73A53}" type="pres">
      <dgm:prSet presAssocID="{66260074-3108-4730-9E45-19F4B242E529}" presName="sibSpaceThree" presStyleCnt="0"/>
      <dgm:spPr/>
    </dgm:pt>
    <dgm:pt modelId="{15D1BC37-5357-4528-A443-5256F54EFB9B}" type="pres">
      <dgm:prSet presAssocID="{E42B6282-5CCC-4385-B086-E0514F0B390D}" presName="vertThree" presStyleCnt="0"/>
      <dgm:spPr/>
    </dgm:pt>
    <dgm:pt modelId="{5017BC7D-111B-4560-879F-C48956D82AD2}" type="pres">
      <dgm:prSet presAssocID="{E42B6282-5CCC-4385-B086-E0514F0B390D}" presName="txThree" presStyleLbl="node3" presStyleIdx="1" presStyleCnt="3">
        <dgm:presLayoutVars>
          <dgm:chPref val="3"/>
        </dgm:presLayoutVars>
      </dgm:prSet>
      <dgm:spPr/>
    </dgm:pt>
    <dgm:pt modelId="{8D0B7B0B-7B59-425A-B1BB-0DD18573E99D}" type="pres">
      <dgm:prSet presAssocID="{E42B6282-5CCC-4385-B086-E0514F0B390D}" presName="horzThree" presStyleCnt="0"/>
      <dgm:spPr/>
    </dgm:pt>
    <dgm:pt modelId="{B65668BC-93DF-40F3-BF84-FE48B7CCD159}" type="pres">
      <dgm:prSet presAssocID="{D982E53A-915A-42DC-B172-BDF4420E9E53}" presName="sibSpaceTwo" presStyleCnt="0"/>
      <dgm:spPr/>
    </dgm:pt>
    <dgm:pt modelId="{E824760F-4B66-47D4-BD96-07B7436C487E}" type="pres">
      <dgm:prSet presAssocID="{767A2AFE-EE4F-4876-ABC2-EF6CE4F3AF45}" presName="vertTwo" presStyleCnt="0"/>
      <dgm:spPr/>
    </dgm:pt>
    <dgm:pt modelId="{2958DD7F-302E-4612-957F-4B045DE4743E}" type="pres">
      <dgm:prSet presAssocID="{767A2AFE-EE4F-4876-ABC2-EF6CE4F3AF45}" presName="txTwo" presStyleLbl="node2" presStyleIdx="1" presStyleCnt="2" custLinFactNeighborX="36" custLinFactNeighborY="60205">
        <dgm:presLayoutVars>
          <dgm:chPref val="3"/>
        </dgm:presLayoutVars>
      </dgm:prSet>
      <dgm:spPr/>
    </dgm:pt>
    <dgm:pt modelId="{CB46A1FD-E90C-45D3-B251-F7A2BB5FB196}" type="pres">
      <dgm:prSet presAssocID="{767A2AFE-EE4F-4876-ABC2-EF6CE4F3AF45}" presName="parTransTwo" presStyleCnt="0"/>
      <dgm:spPr/>
    </dgm:pt>
    <dgm:pt modelId="{E9E4E53B-FA78-40BE-AEC2-3C3FD476BB1F}" type="pres">
      <dgm:prSet presAssocID="{767A2AFE-EE4F-4876-ABC2-EF6CE4F3AF45}" presName="horzTwo" presStyleCnt="0"/>
      <dgm:spPr/>
    </dgm:pt>
    <dgm:pt modelId="{1924A1C6-92E1-4938-8878-7CA774509297}" type="pres">
      <dgm:prSet presAssocID="{C8519067-6608-42AA-AE1B-20221DCC7DD8}" presName="vertThree" presStyleCnt="0"/>
      <dgm:spPr/>
    </dgm:pt>
    <dgm:pt modelId="{08B0FB8F-649D-4424-BB6E-4D2D8D11BDE7}" type="pres">
      <dgm:prSet presAssocID="{C8519067-6608-42AA-AE1B-20221DCC7DD8}" presName="txThree" presStyleLbl="node3" presStyleIdx="2" presStyleCnt="3">
        <dgm:presLayoutVars>
          <dgm:chPref val="3"/>
        </dgm:presLayoutVars>
      </dgm:prSet>
      <dgm:spPr/>
    </dgm:pt>
    <dgm:pt modelId="{6A8F6795-F8D9-4463-9963-B8C33EF4752C}" type="pres">
      <dgm:prSet presAssocID="{C8519067-6608-42AA-AE1B-20221DCC7DD8}" presName="horzThree" presStyleCnt="0"/>
      <dgm:spPr/>
    </dgm:pt>
  </dgm:ptLst>
  <dgm:cxnLst>
    <dgm:cxn modelId="{B248EF07-96B8-4FF8-AA19-4943697CD1F2}" type="presOf" srcId="{A20B2B43-0FFB-4A14-B34A-A2069601490D}" destId="{F7633B86-CF7E-4F60-8039-759B22619C3A}" srcOrd="0" destOrd="0" presId="urn:microsoft.com/office/officeart/2005/8/layout/hierarchy4"/>
    <dgm:cxn modelId="{9919BF08-DEE5-429A-8273-B88D92F06183}" srcId="{767A2AFE-EE4F-4876-ABC2-EF6CE4F3AF45}" destId="{C8519067-6608-42AA-AE1B-20221DCC7DD8}" srcOrd="0" destOrd="0" parTransId="{DA078302-66A5-47AD-AA8A-C7F90E604FE9}" sibTransId="{87B20A92-8CAB-438F-BCA8-BD82408701E8}"/>
    <dgm:cxn modelId="{3152D213-6820-4101-B2C2-30EAAA330FF7}" type="presOf" srcId="{E42B6282-5CCC-4385-B086-E0514F0B390D}" destId="{5017BC7D-111B-4560-879F-C48956D82AD2}" srcOrd="0" destOrd="0" presId="urn:microsoft.com/office/officeart/2005/8/layout/hierarchy4"/>
    <dgm:cxn modelId="{BB86D41F-BA71-4B9B-99DA-8D995C363E44}" srcId="{A20B2B43-0FFB-4A14-B34A-A2069601490D}" destId="{767A2AFE-EE4F-4876-ABC2-EF6CE4F3AF45}" srcOrd="1" destOrd="0" parTransId="{898A7FD1-629D-4B0A-8B15-2C117058FB7E}" sibTransId="{83E6A125-FB2E-4298-A4E8-509F96CCD38D}"/>
    <dgm:cxn modelId="{C92A6045-43A4-4D86-BE2B-00AC9A124796}" srcId="{A20B2B43-0FFB-4A14-B34A-A2069601490D}" destId="{137F5339-A52F-44FA-A2EE-E7ED85D3970A}" srcOrd="0" destOrd="0" parTransId="{B506E372-C4E6-49E4-8352-1D3C115559D7}" sibTransId="{D982E53A-915A-42DC-B172-BDF4420E9E53}"/>
    <dgm:cxn modelId="{F0AEFA69-B159-4196-B56C-A94121D09342}" type="presOf" srcId="{767A2AFE-EE4F-4876-ABC2-EF6CE4F3AF45}" destId="{2958DD7F-302E-4612-957F-4B045DE4743E}" srcOrd="0" destOrd="0" presId="urn:microsoft.com/office/officeart/2005/8/layout/hierarchy4"/>
    <dgm:cxn modelId="{B251BF91-46D8-4B77-9392-01F2D4B061F0}" type="presOf" srcId="{009BBD5F-0033-4BD6-8580-FA3CEEB00EC3}" destId="{6B01518E-00CF-43C4-A3BB-0808217A1168}" srcOrd="0" destOrd="0" presId="urn:microsoft.com/office/officeart/2005/8/layout/hierarchy4"/>
    <dgm:cxn modelId="{B52F64A7-9CC0-4CD4-A33D-222B526D6999}" srcId="{137F5339-A52F-44FA-A2EE-E7ED85D3970A}" destId="{E42B6282-5CCC-4385-B086-E0514F0B390D}" srcOrd="1" destOrd="0" parTransId="{C966A044-4865-4726-B87B-FD29C6FA17AC}" sibTransId="{0634D3DA-ED0B-4AF9-8CE5-D851E2CA1B72}"/>
    <dgm:cxn modelId="{BF4DD0AB-22EA-45EE-847E-DFE5882EDCCB}" type="presOf" srcId="{9DA68A6E-AC1F-40AF-ADE2-2F9294860E7C}" destId="{2CD54CB1-F274-4B2F-95B7-5ADE0D6A2EC0}" srcOrd="0" destOrd="0" presId="urn:microsoft.com/office/officeart/2005/8/layout/hierarchy4"/>
    <dgm:cxn modelId="{BB5D68C7-1E8D-4D6A-A70F-388A5975F736}" type="presOf" srcId="{C8519067-6608-42AA-AE1B-20221DCC7DD8}" destId="{08B0FB8F-649D-4424-BB6E-4D2D8D11BDE7}" srcOrd="0" destOrd="0" presId="urn:microsoft.com/office/officeart/2005/8/layout/hierarchy4"/>
    <dgm:cxn modelId="{5D4F6ED7-DF2A-4F60-8599-121D4087B0F0}" type="presOf" srcId="{137F5339-A52F-44FA-A2EE-E7ED85D3970A}" destId="{AF1E080C-9777-440F-A5ED-7112E9E20AFF}" srcOrd="0" destOrd="0" presId="urn:microsoft.com/office/officeart/2005/8/layout/hierarchy4"/>
    <dgm:cxn modelId="{067219DE-804F-40FA-97C6-6E6D32BC5A64}" srcId="{009BBD5F-0033-4BD6-8580-FA3CEEB00EC3}" destId="{A20B2B43-0FFB-4A14-B34A-A2069601490D}" srcOrd="0" destOrd="0" parTransId="{A1131FCB-0233-4BFE-99BF-B53D12FDE66E}" sibTransId="{5A832142-0B2E-4ECE-B83B-1691EF475739}"/>
    <dgm:cxn modelId="{DEBA96E3-1EFD-47C1-AEE9-AC91793A73D5}" srcId="{137F5339-A52F-44FA-A2EE-E7ED85D3970A}" destId="{9DA68A6E-AC1F-40AF-ADE2-2F9294860E7C}" srcOrd="0" destOrd="0" parTransId="{3888C1EE-F9C5-4DBA-8E0A-CE9B78696184}" sibTransId="{66260074-3108-4730-9E45-19F4B242E529}"/>
    <dgm:cxn modelId="{0286C2CE-7A70-49C3-BC37-1EE6864B6754}" type="presParOf" srcId="{6B01518E-00CF-43C4-A3BB-0808217A1168}" destId="{F6A640D6-E911-4FD4-A36D-5BD131FC71FE}" srcOrd="0" destOrd="0" presId="urn:microsoft.com/office/officeart/2005/8/layout/hierarchy4"/>
    <dgm:cxn modelId="{70DE049B-C3F3-4833-B0BC-4211055AF535}" type="presParOf" srcId="{F6A640D6-E911-4FD4-A36D-5BD131FC71FE}" destId="{F7633B86-CF7E-4F60-8039-759B22619C3A}" srcOrd="0" destOrd="0" presId="urn:microsoft.com/office/officeart/2005/8/layout/hierarchy4"/>
    <dgm:cxn modelId="{7A7D68C2-5D0F-42BF-8532-6813AB66FCD3}" type="presParOf" srcId="{F6A640D6-E911-4FD4-A36D-5BD131FC71FE}" destId="{0B399803-3D72-4FE9-A461-AF8AF9582EF7}" srcOrd="1" destOrd="0" presId="urn:microsoft.com/office/officeart/2005/8/layout/hierarchy4"/>
    <dgm:cxn modelId="{5843EE11-5E31-4E81-A5E4-C9F8F4DF863E}" type="presParOf" srcId="{F6A640D6-E911-4FD4-A36D-5BD131FC71FE}" destId="{EEF3DC72-7F33-4FA7-B803-4593AB7A1451}" srcOrd="2" destOrd="0" presId="urn:microsoft.com/office/officeart/2005/8/layout/hierarchy4"/>
    <dgm:cxn modelId="{0DE32F0F-954D-4B86-B6F5-1598141D30AD}" type="presParOf" srcId="{EEF3DC72-7F33-4FA7-B803-4593AB7A1451}" destId="{3144D972-2891-4724-AFB6-A74A5927E352}" srcOrd="0" destOrd="0" presId="urn:microsoft.com/office/officeart/2005/8/layout/hierarchy4"/>
    <dgm:cxn modelId="{176B6740-6F55-4DB8-BE02-F313BD9BC538}" type="presParOf" srcId="{3144D972-2891-4724-AFB6-A74A5927E352}" destId="{AF1E080C-9777-440F-A5ED-7112E9E20AFF}" srcOrd="0" destOrd="0" presId="urn:microsoft.com/office/officeart/2005/8/layout/hierarchy4"/>
    <dgm:cxn modelId="{814325CE-D70F-40CD-99F0-9D77A4C77213}" type="presParOf" srcId="{3144D972-2891-4724-AFB6-A74A5927E352}" destId="{C061CD70-6968-447B-922C-3323D5884CB3}" srcOrd="1" destOrd="0" presId="urn:microsoft.com/office/officeart/2005/8/layout/hierarchy4"/>
    <dgm:cxn modelId="{643AB592-2530-479B-BDDF-8612FAF2B287}" type="presParOf" srcId="{3144D972-2891-4724-AFB6-A74A5927E352}" destId="{4EED21DD-B425-4AAD-8709-D60E7B6A2CBC}" srcOrd="2" destOrd="0" presId="urn:microsoft.com/office/officeart/2005/8/layout/hierarchy4"/>
    <dgm:cxn modelId="{D222FC03-214D-49E3-8352-4FA956881853}" type="presParOf" srcId="{4EED21DD-B425-4AAD-8709-D60E7B6A2CBC}" destId="{1C1EF732-9908-4F40-8D8E-2FD2D413757E}" srcOrd="0" destOrd="0" presId="urn:microsoft.com/office/officeart/2005/8/layout/hierarchy4"/>
    <dgm:cxn modelId="{C3833701-9687-4277-9DBA-86B8CB9BE2FD}" type="presParOf" srcId="{1C1EF732-9908-4F40-8D8E-2FD2D413757E}" destId="{2CD54CB1-F274-4B2F-95B7-5ADE0D6A2EC0}" srcOrd="0" destOrd="0" presId="urn:microsoft.com/office/officeart/2005/8/layout/hierarchy4"/>
    <dgm:cxn modelId="{ADF3F027-753E-4510-AEAC-D623FCEA7E53}" type="presParOf" srcId="{1C1EF732-9908-4F40-8D8E-2FD2D413757E}" destId="{D0691ECC-F888-4359-95A4-A00FF94A2F3F}" srcOrd="1" destOrd="0" presId="urn:microsoft.com/office/officeart/2005/8/layout/hierarchy4"/>
    <dgm:cxn modelId="{36CA5AFE-3324-434F-9104-2252507D6F6E}" type="presParOf" srcId="{4EED21DD-B425-4AAD-8709-D60E7B6A2CBC}" destId="{CCEE1A6E-076A-4D0A-B1CA-E0C9C2D73A53}" srcOrd="1" destOrd="0" presId="urn:microsoft.com/office/officeart/2005/8/layout/hierarchy4"/>
    <dgm:cxn modelId="{F5A885F1-282A-4367-9770-72477918B419}" type="presParOf" srcId="{4EED21DD-B425-4AAD-8709-D60E7B6A2CBC}" destId="{15D1BC37-5357-4528-A443-5256F54EFB9B}" srcOrd="2" destOrd="0" presId="urn:microsoft.com/office/officeart/2005/8/layout/hierarchy4"/>
    <dgm:cxn modelId="{A8DED74F-2FEC-4A2C-AAD6-431BBC1B7531}" type="presParOf" srcId="{15D1BC37-5357-4528-A443-5256F54EFB9B}" destId="{5017BC7D-111B-4560-879F-C48956D82AD2}" srcOrd="0" destOrd="0" presId="urn:microsoft.com/office/officeart/2005/8/layout/hierarchy4"/>
    <dgm:cxn modelId="{9F3314C4-A639-49B4-8EA4-878F26FD8D1C}" type="presParOf" srcId="{15D1BC37-5357-4528-A443-5256F54EFB9B}" destId="{8D0B7B0B-7B59-425A-B1BB-0DD18573E99D}" srcOrd="1" destOrd="0" presId="urn:microsoft.com/office/officeart/2005/8/layout/hierarchy4"/>
    <dgm:cxn modelId="{11A2188B-FC04-4A6F-A7E3-65FFFBDA13AA}" type="presParOf" srcId="{EEF3DC72-7F33-4FA7-B803-4593AB7A1451}" destId="{B65668BC-93DF-40F3-BF84-FE48B7CCD159}" srcOrd="1" destOrd="0" presId="urn:microsoft.com/office/officeart/2005/8/layout/hierarchy4"/>
    <dgm:cxn modelId="{874CD8F8-1E7F-461D-A120-E6D33E60007E}" type="presParOf" srcId="{EEF3DC72-7F33-4FA7-B803-4593AB7A1451}" destId="{E824760F-4B66-47D4-BD96-07B7436C487E}" srcOrd="2" destOrd="0" presId="urn:microsoft.com/office/officeart/2005/8/layout/hierarchy4"/>
    <dgm:cxn modelId="{42BC34AC-B988-4F2E-83E2-02F841302884}" type="presParOf" srcId="{E824760F-4B66-47D4-BD96-07B7436C487E}" destId="{2958DD7F-302E-4612-957F-4B045DE4743E}" srcOrd="0" destOrd="0" presId="urn:microsoft.com/office/officeart/2005/8/layout/hierarchy4"/>
    <dgm:cxn modelId="{657F2CA8-4F57-4974-93E1-5C0E6426D61F}" type="presParOf" srcId="{E824760F-4B66-47D4-BD96-07B7436C487E}" destId="{CB46A1FD-E90C-45D3-B251-F7A2BB5FB196}" srcOrd="1" destOrd="0" presId="urn:microsoft.com/office/officeart/2005/8/layout/hierarchy4"/>
    <dgm:cxn modelId="{FB96BDCB-FBC0-4137-BA7D-4B08720CDBD5}" type="presParOf" srcId="{E824760F-4B66-47D4-BD96-07B7436C487E}" destId="{E9E4E53B-FA78-40BE-AEC2-3C3FD476BB1F}" srcOrd="2" destOrd="0" presId="urn:microsoft.com/office/officeart/2005/8/layout/hierarchy4"/>
    <dgm:cxn modelId="{5B627A0D-A732-4372-B24A-B54257E420C2}" type="presParOf" srcId="{E9E4E53B-FA78-40BE-AEC2-3C3FD476BB1F}" destId="{1924A1C6-92E1-4938-8878-7CA774509297}" srcOrd="0" destOrd="0" presId="urn:microsoft.com/office/officeart/2005/8/layout/hierarchy4"/>
    <dgm:cxn modelId="{946FE852-E6A7-4D0B-9A2A-72E5874EE51A}" type="presParOf" srcId="{1924A1C6-92E1-4938-8878-7CA774509297}" destId="{08B0FB8F-649D-4424-BB6E-4D2D8D11BDE7}" srcOrd="0" destOrd="0" presId="urn:microsoft.com/office/officeart/2005/8/layout/hierarchy4"/>
    <dgm:cxn modelId="{93CB5903-2D89-433C-BDF9-959F5BCACE42}" type="presParOf" srcId="{1924A1C6-92E1-4938-8878-7CA774509297}" destId="{6A8F6795-F8D9-4463-9963-B8C33EF4752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45592-092A-4774-9A46-EACA693356E6}">
      <dsp:nvSpPr>
        <dsp:cNvPr id="0" name=""/>
        <dsp:cNvSpPr/>
      </dsp:nvSpPr>
      <dsp:spPr>
        <a:xfrm>
          <a:off x="3519952" y="1242369"/>
          <a:ext cx="3022914" cy="765170"/>
        </a:xfrm>
        <a:custGeom>
          <a:avLst/>
          <a:gdLst/>
          <a:ahLst/>
          <a:cxnLst/>
          <a:rect l="0" t="0" r="0" b="0"/>
          <a:pathLst>
            <a:path>
              <a:moveTo>
                <a:pt x="0" y="0"/>
              </a:moveTo>
              <a:lnTo>
                <a:pt x="0" y="662650"/>
              </a:lnTo>
              <a:lnTo>
                <a:pt x="3022914" y="662650"/>
              </a:lnTo>
              <a:lnTo>
                <a:pt x="3022914" y="7651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840DC-6F90-4DC0-AB49-90660B699DFC}">
      <dsp:nvSpPr>
        <dsp:cNvPr id="0" name=""/>
        <dsp:cNvSpPr/>
      </dsp:nvSpPr>
      <dsp:spPr>
        <a:xfrm>
          <a:off x="3519952" y="1242369"/>
          <a:ext cx="630478" cy="341630"/>
        </a:xfrm>
        <a:custGeom>
          <a:avLst/>
          <a:gdLst/>
          <a:ahLst/>
          <a:cxnLst/>
          <a:rect l="0" t="0" r="0" b="0"/>
          <a:pathLst>
            <a:path>
              <a:moveTo>
                <a:pt x="0" y="0"/>
              </a:moveTo>
              <a:lnTo>
                <a:pt x="0" y="239110"/>
              </a:lnTo>
              <a:lnTo>
                <a:pt x="630478" y="239110"/>
              </a:lnTo>
              <a:lnTo>
                <a:pt x="630478" y="341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C9DED-32C6-46F6-B272-43668C9B347A}">
      <dsp:nvSpPr>
        <dsp:cNvPr id="0" name=""/>
        <dsp:cNvSpPr/>
      </dsp:nvSpPr>
      <dsp:spPr>
        <a:xfrm>
          <a:off x="1451558" y="1242369"/>
          <a:ext cx="2068394" cy="92168"/>
        </a:xfrm>
        <a:custGeom>
          <a:avLst/>
          <a:gdLst/>
          <a:ahLst/>
          <a:cxnLst/>
          <a:rect l="0" t="0" r="0" b="0"/>
          <a:pathLst>
            <a:path>
              <a:moveTo>
                <a:pt x="2068394" y="0"/>
              </a:moveTo>
              <a:lnTo>
                <a:pt x="0" y="0"/>
              </a:lnTo>
              <a:lnTo>
                <a:pt x="0" y="921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6DA30-B6F7-424F-A46B-2DD4723552E3}">
      <dsp:nvSpPr>
        <dsp:cNvPr id="0" name=""/>
        <dsp:cNvSpPr/>
      </dsp:nvSpPr>
      <dsp:spPr>
        <a:xfrm>
          <a:off x="1309528" y="113013"/>
          <a:ext cx="4420847" cy="11293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Myth-  Child human trafficking refers only to sex</a:t>
          </a:r>
        </a:p>
      </dsp:txBody>
      <dsp:txXfrm>
        <a:off x="1309528" y="113013"/>
        <a:ext cx="4420847" cy="1129355"/>
      </dsp:txXfrm>
    </dsp:sp>
    <dsp:sp modelId="{5D239B54-15B2-4527-868A-C4834E6B0143}">
      <dsp:nvSpPr>
        <dsp:cNvPr id="0" name=""/>
        <dsp:cNvSpPr/>
      </dsp:nvSpPr>
      <dsp:spPr>
        <a:xfrm>
          <a:off x="159249" y="1334537"/>
          <a:ext cx="2584616" cy="3436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n-US" sz="1800" i="1"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n-US" sz="1800" i="0" kern="1200">
              <a:latin typeface="Times New Roman" panose="02020603050405020304" pitchFamily="18" charset="0"/>
              <a:cs typeface="Times New Roman" panose="02020603050405020304" pitchFamily="18" charset="0"/>
            </a:rPr>
            <a:t>Landscaping</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Arts/entertainment</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Factories</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Forestry</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Peddling/begging</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Hotels</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Hospitality</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Health and beauty </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services</a:t>
          </a:r>
        </a:p>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 </a:t>
          </a:r>
        </a:p>
      </dsp:txBody>
      <dsp:txXfrm>
        <a:off x="159249" y="1334537"/>
        <a:ext cx="2584616" cy="3436245"/>
      </dsp:txXfrm>
    </dsp:sp>
    <dsp:sp modelId="{600B70F8-9AB5-42D6-9BC1-FAF7568B8194}">
      <dsp:nvSpPr>
        <dsp:cNvPr id="0" name=""/>
        <dsp:cNvSpPr/>
      </dsp:nvSpPr>
      <dsp:spPr>
        <a:xfrm>
          <a:off x="3077661" y="1584000"/>
          <a:ext cx="2145538" cy="28492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Commercial cleaning</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Carnivals</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Health care</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Construction</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Domestic work</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Food service</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Agriculture</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Traveling sales crews</a:t>
          </a:r>
        </a:p>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T</a:t>
          </a:r>
        </a:p>
        <a:p>
          <a:pPr marL="0" lvl="0" indent="0" algn="ctr" defTabSz="800100">
            <a:lnSpc>
              <a:spcPct val="90000"/>
            </a:lnSpc>
            <a:spcBef>
              <a:spcPct val="0"/>
            </a:spcBef>
            <a:spcAft>
              <a:spcPct val="35000"/>
            </a:spcAft>
            <a:buNone/>
          </a:pPr>
          <a:endParaRPr lang="en-US" sz="1800" kern="1200">
            <a:latin typeface="Times New Roman" panose="02020603050405020304" pitchFamily="18" charset="0"/>
            <a:cs typeface="Times New Roman" panose="02020603050405020304" pitchFamily="18" charset="0"/>
          </a:endParaRPr>
        </a:p>
      </dsp:txBody>
      <dsp:txXfrm>
        <a:off x="3077661" y="1584000"/>
        <a:ext cx="2145538" cy="2849206"/>
      </dsp:txXfrm>
    </dsp:sp>
    <dsp:sp modelId="{8D8BB2EA-4286-4BFD-A1CC-10E6EA4722D5}">
      <dsp:nvSpPr>
        <dsp:cNvPr id="0" name=""/>
        <dsp:cNvSpPr/>
      </dsp:nvSpPr>
      <dsp:spPr>
        <a:xfrm>
          <a:off x="5459025" y="2007539"/>
          <a:ext cx="2167682" cy="18720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Illicit massage</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Pornography</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Bar/strip clubs</a:t>
          </a:r>
        </a:p>
        <a:p>
          <a:pPr marL="0" lvl="0" indent="0" algn="ctr" defTabSz="80010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Sexual servitude</a:t>
          </a:r>
        </a:p>
      </dsp:txBody>
      <dsp:txXfrm>
        <a:off x="5459025" y="2007539"/>
        <a:ext cx="2167682" cy="18720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7523-DA7D-4FAE-BB42-4CC24C27C1D1}">
      <dsp:nvSpPr>
        <dsp:cNvPr id="0" name=""/>
        <dsp:cNvSpPr/>
      </dsp:nvSpPr>
      <dsp:spPr>
        <a:xfrm>
          <a:off x="0" y="3654138"/>
          <a:ext cx="7193279" cy="11990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0" y="3654138"/>
        <a:ext cx="7193279" cy="647507"/>
      </dsp:txXfrm>
    </dsp:sp>
    <dsp:sp modelId="{0C8A9567-F809-458C-8D55-DFB9C550BF12}">
      <dsp:nvSpPr>
        <dsp:cNvPr id="0" name=""/>
        <dsp:cNvSpPr/>
      </dsp:nvSpPr>
      <dsp:spPr>
        <a:xfrm>
          <a:off x="0" y="4301646"/>
          <a:ext cx="3596639" cy="5515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Presence of overly controlling person</a:t>
          </a:r>
        </a:p>
      </dsp:txBody>
      <dsp:txXfrm>
        <a:off x="0" y="4301646"/>
        <a:ext cx="3596639" cy="551580"/>
      </dsp:txXfrm>
    </dsp:sp>
    <dsp:sp modelId="{1FC488DF-DCDF-4F07-87B6-82579CE79A59}">
      <dsp:nvSpPr>
        <dsp:cNvPr id="0" name=""/>
        <dsp:cNvSpPr/>
      </dsp:nvSpPr>
      <dsp:spPr>
        <a:xfrm>
          <a:off x="3596639" y="4301646"/>
          <a:ext cx="3596639" cy="5515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Seeking approval before answering questions</a:t>
          </a:r>
        </a:p>
      </dsp:txBody>
      <dsp:txXfrm>
        <a:off x="3596639" y="4301646"/>
        <a:ext cx="3596639" cy="551580"/>
      </dsp:txXfrm>
    </dsp:sp>
    <dsp:sp modelId="{085731C0-DE38-433A-8667-A47B50C71050}">
      <dsp:nvSpPr>
        <dsp:cNvPr id="0" name=""/>
        <dsp:cNvSpPr/>
      </dsp:nvSpPr>
      <dsp:spPr>
        <a:xfrm rot="10800000">
          <a:off x="0" y="1827069"/>
          <a:ext cx="7193279" cy="18441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0" y="1827069"/>
        <a:ext cx="7193279" cy="647313"/>
      </dsp:txXfrm>
    </dsp:sp>
    <dsp:sp modelId="{1D19A6BF-716B-4B13-8E40-5E8435719F25}">
      <dsp:nvSpPr>
        <dsp:cNvPr id="0" name=""/>
        <dsp:cNvSpPr/>
      </dsp:nvSpPr>
      <dsp:spPr>
        <a:xfrm>
          <a:off x="0" y="2474382"/>
          <a:ext cx="3596639" cy="551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New hairstyle, professional manicure, clothes, shoes, electronics</a:t>
          </a:r>
        </a:p>
      </dsp:txBody>
      <dsp:txXfrm>
        <a:off x="0" y="2474382"/>
        <a:ext cx="3596639" cy="551415"/>
      </dsp:txXfrm>
    </dsp:sp>
    <dsp:sp modelId="{A744DE09-81FD-4736-B2DD-5FB02DD807AE}">
      <dsp:nvSpPr>
        <dsp:cNvPr id="0" name=""/>
        <dsp:cNvSpPr/>
      </dsp:nvSpPr>
      <dsp:spPr>
        <a:xfrm>
          <a:off x="3596639" y="2474382"/>
          <a:ext cx="3596639" cy="551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Large amount of cash, prepaid credit cards, hotel keys, receipts, cellphones</a:t>
          </a:r>
        </a:p>
      </dsp:txBody>
      <dsp:txXfrm>
        <a:off x="3596639" y="2474382"/>
        <a:ext cx="3596639" cy="551415"/>
      </dsp:txXfrm>
    </dsp:sp>
    <dsp:sp modelId="{86A30BF2-7EF1-4D3F-891F-8A70C60B1963}">
      <dsp:nvSpPr>
        <dsp:cNvPr id="0" name=""/>
        <dsp:cNvSpPr/>
      </dsp:nvSpPr>
      <dsp:spPr>
        <a:xfrm rot="10800000">
          <a:off x="0" y="857"/>
          <a:ext cx="7193279" cy="184419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1" kern="1200">
              <a:latin typeface="Times New Roman" pitchFamily="18" charset="0"/>
              <a:cs typeface="Times New Roman" pitchFamily="18" charset="0"/>
            </a:rPr>
            <a:t>APPREARANCE</a:t>
          </a:r>
        </a:p>
      </dsp:txBody>
      <dsp:txXfrm rot="-10800000">
        <a:off x="0" y="857"/>
        <a:ext cx="7193279" cy="647313"/>
      </dsp:txXfrm>
    </dsp:sp>
    <dsp:sp modelId="{26D4FC47-916E-42BB-A74E-67CFFDB5B761}">
      <dsp:nvSpPr>
        <dsp:cNvPr id="0" name=""/>
        <dsp:cNvSpPr/>
      </dsp:nvSpPr>
      <dsp:spPr>
        <a:xfrm>
          <a:off x="0" y="648171"/>
          <a:ext cx="3596639" cy="551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Inappropriate dress-</a:t>
          </a:r>
        </a:p>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Weather, location, age</a:t>
          </a:r>
        </a:p>
      </dsp:txBody>
      <dsp:txXfrm>
        <a:off x="0" y="648171"/>
        <a:ext cx="3596639" cy="551415"/>
      </dsp:txXfrm>
    </dsp:sp>
    <dsp:sp modelId="{2D593697-81AC-4F15-9FFE-9CAC484D2C11}">
      <dsp:nvSpPr>
        <dsp:cNvPr id="0" name=""/>
        <dsp:cNvSpPr/>
      </dsp:nvSpPr>
      <dsp:spPr>
        <a:xfrm>
          <a:off x="3596639" y="647107"/>
          <a:ext cx="3596639" cy="5514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6">
                  <a:lumMod val="75000"/>
                </a:schemeClr>
              </a:solidFill>
              <a:latin typeface="Times New Roman" pitchFamily="18" charset="0"/>
              <a:cs typeface="Times New Roman" pitchFamily="18" charset="0"/>
            </a:rPr>
            <a:t>Branding or tattoos</a:t>
          </a:r>
        </a:p>
      </dsp:txBody>
      <dsp:txXfrm>
        <a:off x="3596639" y="647107"/>
        <a:ext cx="3596639" cy="551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5EE08-1CA1-4866-BF60-7278416B7CE1}">
      <dsp:nvSpPr>
        <dsp:cNvPr id="0" name=""/>
        <dsp:cNvSpPr/>
      </dsp:nvSpPr>
      <dsp:spPr>
        <a:xfrm>
          <a:off x="810746" y="0"/>
          <a:ext cx="4253787" cy="425378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26382-719B-4601-9F75-B83C07846E16}">
      <dsp:nvSpPr>
        <dsp:cNvPr id="0" name=""/>
        <dsp:cNvSpPr/>
      </dsp:nvSpPr>
      <dsp:spPr>
        <a:xfrm>
          <a:off x="3009556" y="273532"/>
          <a:ext cx="2764961" cy="850248"/>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Human Trafficking Commission</a:t>
          </a:r>
        </a:p>
      </dsp:txBody>
      <dsp:txXfrm>
        <a:off x="3051062" y="315038"/>
        <a:ext cx="2681949" cy="767236"/>
      </dsp:txXfrm>
    </dsp:sp>
    <dsp:sp modelId="{18D5FE09-D46D-4B00-BA82-79F055B9982F}">
      <dsp:nvSpPr>
        <dsp:cNvPr id="0" name=""/>
        <dsp:cNvSpPr/>
      </dsp:nvSpPr>
      <dsp:spPr>
        <a:xfrm>
          <a:off x="3058675" y="1337507"/>
          <a:ext cx="2769468" cy="85613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Ohio Organized Crime Investigations</a:t>
          </a:r>
        </a:p>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Commission</a:t>
          </a:r>
        </a:p>
      </dsp:txBody>
      <dsp:txXfrm>
        <a:off x="3100468" y="1379300"/>
        <a:ext cx="2685882" cy="772549"/>
      </dsp:txXfrm>
    </dsp:sp>
    <dsp:sp modelId="{F26F795B-8922-463C-B75F-0159EC48309C}">
      <dsp:nvSpPr>
        <dsp:cNvPr id="0" name=""/>
        <dsp:cNvSpPr/>
      </dsp:nvSpPr>
      <dsp:spPr>
        <a:xfrm>
          <a:off x="2984091" y="2375223"/>
          <a:ext cx="2861790" cy="7795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Bureau of Criminal Investigation</a:t>
          </a:r>
        </a:p>
      </dsp:txBody>
      <dsp:txXfrm>
        <a:off x="3022145" y="2413277"/>
        <a:ext cx="2785682" cy="703441"/>
      </dsp:txXfrm>
    </dsp:sp>
    <dsp:sp modelId="{D2A7FECE-282B-4F09-994C-DECE255138AF}">
      <dsp:nvSpPr>
        <dsp:cNvPr id="0" name=""/>
        <dsp:cNvSpPr/>
      </dsp:nvSpPr>
      <dsp:spPr>
        <a:xfrm>
          <a:off x="3047906" y="3313649"/>
          <a:ext cx="2791007" cy="665373"/>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Ohio Peace Officer Training Academy</a:t>
          </a:r>
        </a:p>
      </dsp:txBody>
      <dsp:txXfrm>
        <a:off x="3080387" y="3346130"/>
        <a:ext cx="2726045" cy="6004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C4271-D70E-4D3A-9F3A-AFBAF13E7E69}">
      <dsp:nvSpPr>
        <dsp:cNvPr id="0" name=""/>
        <dsp:cNvSpPr/>
      </dsp:nvSpPr>
      <dsp:spPr>
        <a:xfrm>
          <a:off x="3215629" y="-126901"/>
          <a:ext cx="1613038" cy="12069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Nonjudgmental</a:t>
          </a:r>
        </a:p>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Patient</a:t>
          </a:r>
        </a:p>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Consistent</a:t>
          </a:r>
        </a:p>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Caring</a:t>
          </a:r>
        </a:p>
      </dsp:txBody>
      <dsp:txXfrm>
        <a:off x="3274548" y="-67982"/>
        <a:ext cx="1495200" cy="1089126"/>
      </dsp:txXfrm>
    </dsp:sp>
    <dsp:sp modelId="{A93534CD-A8B4-407C-95D4-5DB3B0E8581C}">
      <dsp:nvSpPr>
        <dsp:cNvPr id="0" name=""/>
        <dsp:cNvSpPr/>
      </dsp:nvSpPr>
      <dsp:spPr>
        <a:xfrm>
          <a:off x="2385242" y="527960"/>
          <a:ext cx="3468394" cy="3468394"/>
        </a:xfrm>
        <a:custGeom>
          <a:avLst/>
          <a:gdLst/>
          <a:ahLst/>
          <a:cxnLst/>
          <a:rect l="0" t="0" r="0" b="0"/>
          <a:pathLst>
            <a:path>
              <a:moveTo>
                <a:pt x="2447266" y="153383"/>
              </a:moveTo>
              <a:arcTo wR="1734197" hR="1734197" stAng="17656743" swAng="8202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737166-032E-4D24-8819-9FBD50DF7898}">
      <dsp:nvSpPr>
        <dsp:cNvPr id="0" name=""/>
        <dsp:cNvSpPr/>
      </dsp:nvSpPr>
      <dsp:spPr>
        <a:xfrm>
          <a:off x="5003331" y="897241"/>
          <a:ext cx="1336274" cy="1493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Listen when the child talks</a:t>
          </a:r>
        </a:p>
      </dsp:txBody>
      <dsp:txXfrm>
        <a:off x="5068563" y="962473"/>
        <a:ext cx="1205810" cy="1363181"/>
      </dsp:txXfrm>
    </dsp:sp>
    <dsp:sp modelId="{2ECCC06D-8C64-4B9A-9901-FEB8A384F932}">
      <dsp:nvSpPr>
        <dsp:cNvPr id="0" name=""/>
        <dsp:cNvSpPr/>
      </dsp:nvSpPr>
      <dsp:spPr>
        <a:xfrm>
          <a:off x="2281684" y="505440"/>
          <a:ext cx="3468394" cy="3468394"/>
        </a:xfrm>
        <a:custGeom>
          <a:avLst/>
          <a:gdLst/>
          <a:ahLst/>
          <a:cxnLst/>
          <a:rect l="0" t="0" r="0" b="0"/>
          <a:pathLst>
            <a:path>
              <a:moveTo>
                <a:pt x="3461282" y="1891095"/>
              </a:moveTo>
              <a:arcTo wR="1734197" hR="1734197" stAng="311448" swAng="11066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79E9BF-2A9D-433C-A900-ADA2FE11B6A1}">
      <dsp:nvSpPr>
        <dsp:cNvPr id="0" name=""/>
        <dsp:cNvSpPr/>
      </dsp:nvSpPr>
      <dsp:spPr>
        <a:xfrm>
          <a:off x="4253315" y="2940087"/>
          <a:ext cx="1658580" cy="1272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Identify and address the child’s needs</a:t>
          </a:r>
        </a:p>
      </dsp:txBody>
      <dsp:txXfrm>
        <a:off x="4315445" y="3002217"/>
        <a:ext cx="1534320" cy="1148471"/>
      </dsp:txXfrm>
    </dsp:sp>
    <dsp:sp modelId="{608BD28D-E0BB-42DC-9165-83E6BFBAC5E1}">
      <dsp:nvSpPr>
        <dsp:cNvPr id="0" name=""/>
        <dsp:cNvSpPr/>
      </dsp:nvSpPr>
      <dsp:spPr>
        <a:xfrm>
          <a:off x="2359552" y="457117"/>
          <a:ext cx="3468394" cy="3468394"/>
        </a:xfrm>
        <a:custGeom>
          <a:avLst/>
          <a:gdLst/>
          <a:ahLst/>
          <a:cxnLst/>
          <a:rect l="0" t="0" r="0" b="0"/>
          <a:pathLst>
            <a:path>
              <a:moveTo>
                <a:pt x="1889108" y="3461462"/>
              </a:moveTo>
              <a:arcTo wR="1734197" hR="1734197" stAng="5092505" swAng="9107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F94E10-2226-4026-A454-8AB3D210EBCF}">
      <dsp:nvSpPr>
        <dsp:cNvPr id="0" name=""/>
        <dsp:cNvSpPr/>
      </dsp:nvSpPr>
      <dsp:spPr>
        <a:xfrm>
          <a:off x="2219218" y="2944194"/>
          <a:ext cx="1567189" cy="1277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Educate on</a:t>
          </a:r>
        </a:p>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trafficking and social media dangers</a:t>
          </a:r>
        </a:p>
      </dsp:txBody>
      <dsp:txXfrm>
        <a:off x="2281582" y="3006558"/>
        <a:ext cx="1442461" cy="1152795"/>
      </dsp:txXfrm>
    </dsp:sp>
    <dsp:sp modelId="{48D8A4F5-D1F9-453E-A2C8-C401F5B596DC}">
      <dsp:nvSpPr>
        <dsp:cNvPr id="0" name=""/>
        <dsp:cNvSpPr/>
      </dsp:nvSpPr>
      <dsp:spPr>
        <a:xfrm>
          <a:off x="2287951" y="445763"/>
          <a:ext cx="3468394" cy="3468394"/>
        </a:xfrm>
        <a:custGeom>
          <a:avLst/>
          <a:gdLst/>
          <a:ahLst/>
          <a:cxnLst/>
          <a:rect l="0" t="0" r="0" b="0"/>
          <a:pathLst>
            <a:path>
              <a:moveTo>
                <a:pt x="174921" y="2493209"/>
              </a:moveTo>
              <a:arcTo wR="1734197" hR="1734197" stAng="9242667" swAng="11344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D406EC-9D58-4CB6-80F6-2DAF7008AD36}">
      <dsp:nvSpPr>
        <dsp:cNvPr id="0" name=""/>
        <dsp:cNvSpPr/>
      </dsp:nvSpPr>
      <dsp:spPr>
        <a:xfrm>
          <a:off x="1705059" y="901135"/>
          <a:ext cx="1335540" cy="14858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Monitor activities and seek help from other</a:t>
          </a:r>
        </a:p>
        <a:p>
          <a:pPr marL="0" lvl="0" indent="0" algn="ctr" defTabSz="711200">
            <a:lnSpc>
              <a:spcPct val="90000"/>
            </a:lnSpc>
            <a:spcBef>
              <a:spcPct val="0"/>
            </a:spcBef>
            <a:spcAft>
              <a:spcPct val="35000"/>
            </a:spcAft>
            <a:buNone/>
          </a:pPr>
          <a:r>
            <a:rPr lang="en-US" sz="1600" kern="1200">
              <a:latin typeface="Times New Roman" pitchFamily="18" charset="0"/>
              <a:cs typeface="Times New Roman" pitchFamily="18" charset="0"/>
            </a:rPr>
            <a:t>professionals</a:t>
          </a:r>
        </a:p>
      </dsp:txBody>
      <dsp:txXfrm>
        <a:off x="1770255" y="966331"/>
        <a:ext cx="1205148" cy="1355467"/>
      </dsp:txXfrm>
    </dsp:sp>
    <dsp:sp modelId="{66CBE99B-DEF9-4DE6-A126-833B5F1A5AE3}">
      <dsp:nvSpPr>
        <dsp:cNvPr id="0" name=""/>
        <dsp:cNvSpPr/>
      </dsp:nvSpPr>
      <dsp:spPr>
        <a:xfrm>
          <a:off x="2192243" y="527250"/>
          <a:ext cx="3468394" cy="3468394"/>
        </a:xfrm>
        <a:custGeom>
          <a:avLst/>
          <a:gdLst/>
          <a:ahLst/>
          <a:cxnLst/>
          <a:rect l="0" t="0" r="0" b="0"/>
          <a:pathLst>
            <a:path>
              <a:moveTo>
                <a:pt x="661913" y="371241"/>
              </a:moveTo>
              <a:arcTo wR="1734197" hR="1734197" stAng="13908400" swAng="83130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4C719-1851-47E0-A368-4834E59E4B64}">
      <dsp:nvSpPr>
        <dsp:cNvPr id="0" name=""/>
        <dsp:cNvSpPr/>
      </dsp:nvSpPr>
      <dsp:spPr>
        <a:xfrm>
          <a:off x="2483959" y="1628820"/>
          <a:ext cx="1219200" cy="121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tx1"/>
              </a:solidFill>
              <a:latin typeface="Times New Roman" pitchFamily="18" charset="0"/>
              <a:cs typeface="Times New Roman" pitchFamily="18" charset="0"/>
            </a:rPr>
            <a:t>Risk factors </a:t>
          </a:r>
        </a:p>
      </dsp:txBody>
      <dsp:txXfrm>
        <a:off x="2543475" y="1688336"/>
        <a:ext cx="1100168" cy="1100168"/>
      </dsp:txXfrm>
    </dsp:sp>
    <dsp:sp modelId="{48DE87C0-9B50-45BC-A960-83A39152E307}">
      <dsp:nvSpPr>
        <dsp:cNvPr id="0" name=""/>
        <dsp:cNvSpPr/>
      </dsp:nvSpPr>
      <dsp:spPr>
        <a:xfrm rot="16092445">
          <a:off x="2834910" y="1396630"/>
          <a:ext cx="464607" cy="0"/>
        </a:xfrm>
        <a:custGeom>
          <a:avLst/>
          <a:gdLst/>
          <a:ahLst/>
          <a:cxnLst/>
          <a:rect l="0" t="0" r="0" b="0"/>
          <a:pathLst>
            <a:path>
              <a:moveTo>
                <a:pt x="0" y="0"/>
              </a:moveTo>
              <a:lnTo>
                <a:pt x="4646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1B38D-A663-44F2-A8D8-F15100EB00ED}">
      <dsp:nvSpPr>
        <dsp:cNvPr id="0" name=""/>
        <dsp:cNvSpPr/>
      </dsp:nvSpPr>
      <dsp:spPr>
        <a:xfrm>
          <a:off x="2038490" y="85910"/>
          <a:ext cx="2009158" cy="10785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Prior sexual violence or abuse</a:t>
          </a:r>
        </a:p>
      </dsp:txBody>
      <dsp:txXfrm>
        <a:off x="2091139" y="138559"/>
        <a:ext cx="1903860" cy="973232"/>
      </dsp:txXfrm>
    </dsp:sp>
    <dsp:sp modelId="{EED65C76-275B-4F49-850C-86A0907E50BD}">
      <dsp:nvSpPr>
        <dsp:cNvPr id="0" name=""/>
        <dsp:cNvSpPr/>
      </dsp:nvSpPr>
      <dsp:spPr>
        <a:xfrm rot="1802122">
          <a:off x="3675048" y="2695659"/>
          <a:ext cx="418689" cy="0"/>
        </a:xfrm>
        <a:custGeom>
          <a:avLst/>
          <a:gdLst/>
          <a:ahLst/>
          <a:cxnLst/>
          <a:rect l="0" t="0" r="0" b="0"/>
          <a:pathLst>
            <a:path>
              <a:moveTo>
                <a:pt x="0" y="0"/>
              </a:moveTo>
              <a:lnTo>
                <a:pt x="418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AB6571-888E-40F3-A0E8-543A1C6AD0E8}">
      <dsp:nvSpPr>
        <dsp:cNvPr id="0" name=""/>
        <dsp:cNvSpPr/>
      </dsp:nvSpPr>
      <dsp:spPr>
        <a:xfrm>
          <a:off x="4065625" y="2645213"/>
          <a:ext cx="1916942" cy="14187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a:latin typeface="Times New Roman" pitchFamily="18" charset="0"/>
              <a:cs typeface="Times New Roman" pitchFamily="18" charset="0"/>
            </a:rPr>
            <a:t>Generational poverty and trauma</a:t>
          </a:r>
        </a:p>
      </dsp:txBody>
      <dsp:txXfrm>
        <a:off x="4134884" y="2714472"/>
        <a:ext cx="1778424" cy="1280268"/>
      </dsp:txXfrm>
    </dsp:sp>
    <dsp:sp modelId="{12A32C07-1296-4A44-8CD0-B02EEA97F36B}">
      <dsp:nvSpPr>
        <dsp:cNvPr id="0" name=""/>
        <dsp:cNvSpPr/>
      </dsp:nvSpPr>
      <dsp:spPr>
        <a:xfrm rot="9087907">
          <a:off x="1833302" y="2735344"/>
          <a:ext cx="692731" cy="0"/>
        </a:xfrm>
        <a:custGeom>
          <a:avLst/>
          <a:gdLst/>
          <a:ahLst/>
          <a:cxnLst/>
          <a:rect l="0" t="0" r="0" b="0"/>
          <a:pathLst>
            <a:path>
              <a:moveTo>
                <a:pt x="0" y="0"/>
              </a:moveTo>
              <a:lnTo>
                <a:pt x="69273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92A70-F37B-4F0A-BABD-38474315F1BE}">
      <dsp:nvSpPr>
        <dsp:cNvPr id="0" name=""/>
        <dsp:cNvSpPr/>
      </dsp:nvSpPr>
      <dsp:spPr>
        <a:xfrm>
          <a:off x="385824" y="2547534"/>
          <a:ext cx="1489551" cy="15164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Unstable</a:t>
          </a:r>
        </a:p>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living conditions</a:t>
          </a:r>
        </a:p>
      </dsp:txBody>
      <dsp:txXfrm>
        <a:off x="458538" y="2620248"/>
        <a:ext cx="1344123" cy="1371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B52C8-7E95-4771-A39A-4619B629B984}">
      <dsp:nvSpPr>
        <dsp:cNvPr id="0" name=""/>
        <dsp:cNvSpPr/>
      </dsp:nvSpPr>
      <dsp:spPr>
        <a:xfrm rot="5400000">
          <a:off x="232392" y="1330827"/>
          <a:ext cx="871775" cy="9924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6D403-458E-4DEC-92F3-F34F4C37630A}">
      <dsp:nvSpPr>
        <dsp:cNvPr id="0" name=""/>
        <dsp:cNvSpPr/>
      </dsp:nvSpPr>
      <dsp:spPr>
        <a:xfrm>
          <a:off x="1424" y="364446"/>
          <a:ext cx="1467556" cy="102724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itchFamily="18" charset="0"/>
              <a:cs typeface="Times New Roman" pitchFamily="18" charset="0"/>
            </a:rPr>
            <a:t>Scared to testify</a:t>
          </a:r>
        </a:p>
      </dsp:txBody>
      <dsp:txXfrm>
        <a:off x="51579" y="414601"/>
        <a:ext cx="1367246" cy="926932"/>
      </dsp:txXfrm>
    </dsp:sp>
    <dsp:sp modelId="{698C2763-4DDD-4BE5-956C-B01D6F6F4548}">
      <dsp:nvSpPr>
        <dsp:cNvPr id="0" name=""/>
        <dsp:cNvSpPr/>
      </dsp:nvSpPr>
      <dsp:spPr>
        <a:xfrm>
          <a:off x="1570162" y="496533"/>
          <a:ext cx="3372572" cy="83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Trafficker source of protection</a:t>
          </a:r>
        </a:p>
      </dsp:txBody>
      <dsp:txXfrm>
        <a:off x="1570162" y="496533"/>
        <a:ext cx="3372572" cy="830262"/>
      </dsp:txXfrm>
    </dsp:sp>
    <dsp:sp modelId="{B1D038FD-05F0-4F1E-8081-C6374E705876}">
      <dsp:nvSpPr>
        <dsp:cNvPr id="0" name=""/>
        <dsp:cNvSpPr/>
      </dsp:nvSpPr>
      <dsp:spPr>
        <a:xfrm rot="5400000">
          <a:off x="2002403" y="2484759"/>
          <a:ext cx="871775" cy="99248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E72AB-0EF3-4F61-A2A9-66D3623D1FC6}">
      <dsp:nvSpPr>
        <dsp:cNvPr id="0" name=""/>
        <dsp:cNvSpPr/>
      </dsp:nvSpPr>
      <dsp:spPr>
        <a:xfrm>
          <a:off x="1771436" y="1518378"/>
          <a:ext cx="1467556" cy="102724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itchFamily="18" charset="0"/>
              <a:cs typeface="Times New Roman" pitchFamily="18" charset="0"/>
            </a:rPr>
            <a:t>Minimal punishment</a:t>
          </a:r>
        </a:p>
      </dsp:txBody>
      <dsp:txXfrm>
        <a:off x="1821591" y="1568533"/>
        <a:ext cx="1367246" cy="926932"/>
      </dsp:txXfrm>
    </dsp:sp>
    <dsp:sp modelId="{CF3CEDD8-2D75-4F87-94D7-F9463277FA3E}">
      <dsp:nvSpPr>
        <dsp:cNvPr id="0" name=""/>
        <dsp:cNvSpPr/>
      </dsp:nvSpPr>
      <dsp:spPr>
        <a:xfrm>
          <a:off x="3384860" y="1778201"/>
          <a:ext cx="2711139" cy="673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Law is on trafficker’s side</a:t>
          </a:r>
        </a:p>
      </dsp:txBody>
      <dsp:txXfrm>
        <a:off x="3384860" y="1778201"/>
        <a:ext cx="2711139" cy="673176"/>
      </dsp:txXfrm>
    </dsp:sp>
    <dsp:sp modelId="{C3184D76-E577-4CED-BAD9-FB007D25D52F}">
      <dsp:nvSpPr>
        <dsp:cNvPr id="0" name=""/>
        <dsp:cNvSpPr/>
      </dsp:nvSpPr>
      <dsp:spPr>
        <a:xfrm>
          <a:off x="3549974" y="2691643"/>
          <a:ext cx="1467556" cy="102724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imes New Roman" pitchFamily="18" charset="0"/>
              <a:cs typeface="Times New Roman" pitchFamily="18" charset="0"/>
            </a:rPr>
            <a:t>Good rate of return</a:t>
          </a:r>
        </a:p>
      </dsp:txBody>
      <dsp:txXfrm>
        <a:off x="3600129" y="2741798"/>
        <a:ext cx="1367246" cy="926932"/>
      </dsp:txXfrm>
    </dsp:sp>
    <dsp:sp modelId="{703246AA-7512-4538-9A23-2CE0D2D0DE02}">
      <dsp:nvSpPr>
        <dsp:cNvPr id="0" name=""/>
        <dsp:cNvSpPr/>
      </dsp:nvSpPr>
      <dsp:spPr>
        <a:xfrm>
          <a:off x="4990795" y="2793168"/>
          <a:ext cx="1103779" cy="78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Times New Roman" pitchFamily="18" charset="0"/>
              <a:cs typeface="Times New Roman" pitchFamily="18" charset="0"/>
            </a:rPr>
            <a:t>$75,000 a day</a:t>
          </a:r>
        </a:p>
      </dsp:txBody>
      <dsp:txXfrm>
        <a:off x="4990795" y="2793168"/>
        <a:ext cx="1103779" cy="784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BABB-BAD7-4BE8-9DCA-C3D5598B8ED8}">
      <dsp:nvSpPr>
        <dsp:cNvPr id="0" name=""/>
        <dsp:cNvSpPr/>
      </dsp:nvSpPr>
      <dsp:spPr>
        <a:xfrm rot="16200000">
          <a:off x="110133" y="162382"/>
          <a:ext cx="2937867" cy="29378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itchFamily="18" charset="0"/>
              <a:cs typeface="Times New Roman" pitchFamily="18" charset="0"/>
            </a:rPr>
            <a:t>Face-to-Face</a:t>
          </a:r>
        </a:p>
      </dsp:txBody>
      <dsp:txXfrm rot="5400000">
        <a:off x="110134" y="896848"/>
        <a:ext cx="2423740" cy="1468933"/>
      </dsp:txXfrm>
    </dsp:sp>
    <dsp:sp modelId="{282782DB-B861-41DC-A5D2-FE8E36A3F29B}">
      <dsp:nvSpPr>
        <dsp:cNvPr id="0" name=""/>
        <dsp:cNvSpPr/>
      </dsp:nvSpPr>
      <dsp:spPr>
        <a:xfrm rot="5400000">
          <a:off x="3047999" y="162382"/>
          <a:ext cx="2937867" cy="29378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itchFamily="18" charset="0"/>
              <a:cs typeface="Times New Roman" pitchFamily="18" charset="0"/>
            </a:rPr>
            <a:t>Internet</a:t>
          </a:r>
        </a:p>
      </dsp:txBody>
      <dsp:txXfrm rot="-5400000">
        <a:off x="3562127" y="896849"/>
        <a:ext cx="2423740" cy="1468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4B686-A273-4D3A-B44C-9D78F5C8A7FE}">
      <dsp:nvSpPr>
        <dsp:cNvPr id="0" name=""/>
        <dsp:cNvSpPr/>
      </dsp:nvSpPr>
      <dsp:spPr>
        <a:xfrm>
          <a:off x="3284465" y="177339"/>
          <a:ext cx="1885040" cy="17063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Befriend as a peer or love interest</a:t>
          </a:r>
        </a:p>
      </dsp:txBody>
      <dsp:txXfrm>
        <a:off x="3560523" y="427225"/>
        <a:ext cx="1332924" cy="1206555"/>
      </dsp:txXfrm>
    </dsp:sp>
    <dsp:sp modelId="{B2A2C5AA-7301-44E6-830B-6C380EAAC74D}">
      <dsp:nvSpPr>
        <dsp:cNvPr id="0" name=""/>
        <dsp:cNvSpPr/>
      </dsp:nvSpPr>
      <dsp:spPr>
        <a:xfrm rot="576853">
          <a:off x="5335547" y="1044389"/>
          <a:ext cx="452773"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336441" y="1118652"/>
        <a:ext cx="325427" cy="254693"/>
      </dsp:txXfrm>
    </dsp:sp>
    <dsp:sp modelId="{384FCB22-96B3-4123-9582-EAD2BD585624}">
      <dsp:nvSpPr>
        <dsp:cNvPr id="0" name=""/>
        <dsp:cNvSpPr/>
      </dsp:nvSpPr>
      <dsp:spPr>
        <a:xfrm>
          <a:off x="5980978" y="608789"/>
          <a:ext cx="1863130" cy="17532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Build rapport and gain trust</a:t>
          </a:r>
        </a:p>
      </dsp:txBody>
      <dsp:txXfrm>
        <a:off x="6253827" y="865547"/>
        <a:ext cx="1317432" cy="1239737"/>
      </dsp:txXfrm>
    </dsp:sp>
    <dsp:sp modelId="{9DE1E334-C2BA-4529-A739-3F76E3EF2F3E}">
      <dsp:nvSpPr>
        <dsp:cNvPr id="0" name=""/>
        <dsp:cNvSpPr/>
      </dsp:nvSpPr>
      <dsp:spPr>
        <a:xfrm rot="5209677">
          <a:off x="6820197" y="2435024"/>
          <a:ext cx="313469"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64616" y="2472973"/>
        <a:ext cx="219428" cy="254693"/>
      </dsp:txXfrm>
    </dsp:sp>
    <dsp:sp modelId="{ADCB6561-1BBE-4177-B1E9-9A4EA78EA08B}">
      <dsp:nvSpPr>
        <dsp:cNvPr id="0" name=""/>
        <dsp:cNvSpPr/>
      </dsp:nvSpPr>
      <dsp:spPr>
        <a:xfrm>
          <a:off x="6114206" y="2950114"/>
          <a:ext cx="1858539" cy="1795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Provide comfort and support</a:t>
          </a:r>
        </a:p>
      </dsp:txBody>
      <dsp:txXfrm>
        <a:off x="6386383" y="3213100"/>
        <a:ext cx="1314185" cy="1269806"/>
      </dsp:txXfrm>
    </dsp:sp>
    <dsp:sp modelId="{240326A0-3C2F-4212-862E-F47D209B8825}">
      <dsp:nvSpPr>
        <dsp:cNvPr id="0" name=""/>
        <dsp:cNvSpPr/>
      </dsp:nvSpPr>
      <dsp:spPr>
        <a:xfrm rot="10444439">
          <a:off x="5381436" y="3781113"/>
          <a:ext cx="523389"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508442" y="3859436"/>
        <a:ext cx="396043" cy="254693"/>
      </dsp:txXfrm>
    </dsp:sp>
    <dsp:sp modelId="{CFBA0B0A-A615-4E0C-A354-113AE6D0A68B}">
      <dsp:nvSpPr>
        <dsp:cNvPr id="0" name=""/>
        <dsp:cNvSpPr/>
      </dsp:nvSpPr>
      <dsp:spPr>
        <a:xfrm>
          <a:off x="3311678" y="3247261"/>
          <a:ext cx="1830730" cy="17861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Offer love and attention</a:t>
          </a:r>
        </a:p>
      </dsp:txBody>
      <dsp:txXfrm>
        <a:off x="3579782" y="3508839"/>
        <a:ext cx="1294522" cy="1263012"/>
      </dsp:txXfrm>
    </dsp:sp>
    <dsp:sp modelId="{4C8AE5DC-F105-4DAB-A0D4-6CE978CFA18B}">
      <dsp:nvSpPr>
        <dsp:cNvPr id="0" name=""/>
        <dsp:cNvSpPr/>
      </dsp:nvSpPr>
      <dsp:spPr>
        <a:xfrm rot="10982675">
          <a:off x="2632565" y="3856094"/>
          <a:ext cx="481304"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59821" y="3944373"/>
        <a:ext cx="353958" cy="254693"/>
      </dsp:txXfrm>
    </dsp:sp>
    <dsp:sp modelId="{9F840688-AFED-42CD-BD0D-9A36250DFEE2}">
      <dsp:nvSpPr>
        <dsp:cNvPr id="0" name=""/>
        <dsp:cNvSpPr/>
      </dsp:nvSpPr>
      <dsp:spPr>
        <a:xfrm>
          <a:off x="551678" y="3146761"/>
          <a:ext cx="1856086" cy="16949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Invest time give gifts and promise a better life</a:t>
          </a:r>
        </a:p>
      </dsp:txBody>
      <dsp:txXfrm>
        <a:off x="823496" y="3394976"/>
        <a:ext cx="1312450" cy="1198489"/>
      </dsp:txXfrm>
    </dsp:sp>
    <dsp:sp modelId="{74EE6E39-AF26-439D-B4FD-A0F8532BC4B4}">
      <dsp:nvSpPr>
        <dsp:cNvPr id="0" name=""/>
        <dsp:cNvSpPr/>
      </dsp:nvSpPr>
      <dsp:spPr>
        <a:xfrm rot="16270400">
          <a:off x="1300245" y="2560481"/>
          <a:ext cx="408987"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360337" y="2706713"/>
        <a:ext cx="286291" cy="254693"/>
      </dsp:txXfrm>
    </dsp:sp>
    <dsp:sp modelId="{203F3583-E0F7-41A8-BB33-2C725EC2804F}">
      <dsp:nvSpPr>
        <dsp:cNvPr id="0" name=""/>
        <dsp:cNvSpPr/>
      </dsp:nvSpPr>
      <dsp:spPr>
        <a:xfrm>
          <a:off x="606890" y="565311"/>
          <a:ext cx="1849043" cy="18102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Entice with drugs </a:t>
          </a:r>
        </a:p>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 and get them hooked</a:t>
          </a:r>
        </a:p>
      </dsp:txBody>
      <dsp:txXfrm>
        <a:off x="877676" y="830418"/>
        <a:ext cx="1307471" cy="1280053"/>
      </dsp:txXfrm>
    </dsp:sp>
    <dsp:sp modelId="{C98DE2C8-E21F-4474-B5C4-E27138CD9F15}">
      <dsp:nvSpPr>
        <dsp:cNvPr id="0" name=""/>
        <dsp:cNvSpPr/>
      </dsp:nvSpPr>
      <dsp:spPr>
        <a:xfrm rot="21043832">
          <a:off x="2628683" y="1041601"/>
          <a:ext cx="459722" cy="42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29514" y="1136754"/>
        <a:ext cx="332376" cy="254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2589E-FFA5-4F0F-91E9-56C097F38E92}">
      <dsp:nvSpPr>
        <dsp:cNvPr id="0" name=""/>
        <dsp:cNvSpPr/>
      </dsp:nvSpPr>
      <dsp:spPr>
        <a:xfrm>
          <a:off x="614827" y="0"/>
          <a:ext cx="4593448" cy="459344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E5540-BED0-4E50-8DAB-6384FCF61CB1}">
      <dsp:nvSpPr>
        <dsp:cNvPr id="0" name=""/>
        <dsp:cNvSpPr/>
      </dsp:nvSpPr>
      <dsp:spPr>
        <a:xfrm>
          <a:off x="556745" y="171476"/>
          <a:ext cx="2373485" cy="22391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Underdeveloped</a:t>
          </a:r>
        </a:p>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skills </a:t>
          </a:r>
        </a:p>
      </dsp:txBody>
      <dsp:txXfrm>
        <a:off x="666050" y="280781"/>
        <a:ext cx="2154875" cy="2020516"/>
      </dsp:txXfrm>
    </dsp:sp>
    <dsp:sp modelId="{6BC8E272-5B0B-488B-8432-D89637FD963C}">
      <dsp:nvSpPr>
        <dsp:cNvPr id="0" name=""/>
        <dsp:cNvSpPr/>
      </dsp:nvSpPr>
      <dsp:spPr>
        <a:xfrm>
          <a:off x="3187013" y="283871"/>
          <a:ext cx="2501089" cy="22332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Little experience with developing healthy relationships</a:t>
          </a:r>
        </a:p>
      </dsp:txBody>
      <dsp:txXfrm>
        <a:off x="3296030" y="392888"/>
        <a:ext cx="2283055" cy="2015180"/>
      </dsp:txXfrm>
    </dsp:sp>
    <dsp:sp modelId="{C336A54F-A0A7-47C6-B247-327ED8829DD5}">
      <dsp:nvSpPr>
        <dsp:cNvPr id="0" name=""/>
        <dsp:cNvSpPr/>
      </dsp:nvSpPr>
      <dsp:spPr>
        <a:xfrm>
          <a:off x="614806" y="2513903"/>
          <a:ext cx="2351987" cy="2079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Trafficker manipulation makes bonding easier</a:t>
          </a:r>
        </a:p>
      </dsp:txBody>
      <dsp:txXfrm>
        <a:off x="716321" y="2615418"/>
        <a:ext cx="2148957" cy="1876514"/>
      </dsp:txXfrm>
    </dsp:sp>
    <dsp:sp modelId="{01ECC358-A789-48CC-9DBF-A888A803E5E7}">
      <dsp:nvSpPr>
        <dsp:cNvPr id="0" name=""/>
        <dsp:cNvSpPr/>
      </dsp:nvSpPr>
      <dsp:spPr>
        <a:xfrm>
          <a:off x="3232766" y="2708687"/>
          <a:ext cx="2875680" cy="17736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No need for chains</a:t>
          </a:r>
        </a:p>
      </dsp:txBody>
      <dsp:txXfrm>
        <a:off x="3319350" y="2795271"/>
        <a:ext cx="2702512" cy="1600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D758-5660-44C9-9BC4-CB5BAFF6201F}">
      <dsp:nvSpPr>
        <dsp:cNvPr id="0" name=""/>
        <dsp:cNvSpPr/>
      </dsp:nvSpPr>
      <dsp:spPr>
        <a:xfrm>
          <a:off x="5533748" y="2882366"/>
          <a:ext cx="91440" cy="518308"/>
        </a:xfrm>
        <a:custGeom>
          <a:avLst/>
          <a:gdLst/>
          <a:ahLst/>
          <a:cxnLst/>
          <a:rect l="0" t="0" r="0" b="0"/>
          <a:pathLst>
            <a:path>
              <a:moveTo>
                <a:pt x="60925" y="0"/>
              </a:moveTo>
              <a:lnTo>
                <a:pt x="60925" y="347363"/>
              </a:lnTo>
              <a:lnTo>
                <a:pt x="45720" y="347363"/>
              </a:lnTo>
              <a:lnTo>
                <a:pt x="45720" y="5183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E7A009-F4D2-4AD6-8892-D8A268EF5ECC}">
      <dsp:nvSpPr>
        <dsp:cNvPr id="0" name=""/>
        <dsp:cNvSpPr/>
      </dsp:nvSpPr>
      <dsp:spPr>
        <a:xfrm>
          <a:off x="3644786" y="976975"/>
          <a:ext cx="1949887" cy="733635"/>
        </a:xfrm>
        <a:custGeom>
          <a:avLst/>
          <a:gdLst/>
          <a:ahLst/>
          <a:cxnLst/>
          <a:rect l="0" t="0" r="0" b="0"/>
          <a:pathLst>
            <a:path>
              <a:moveTo>
                <a:pt x="0" y="0"/>
              </a:moveTo>
              <a:lnTo>
                <a:pt x="0" y="562689"/>
              </a:lnTo>
              <a:lnTo>
                <a:pt x="1949887" y="562689"/>
              </a:lnTo>
              <a:lnTo>
                <a:pt x="1949887" y="733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71024-040E-499B-A2CE-D0823138A733}">
      <dsp:nvSpPr>
        <dsp:cNvPr id="0" name=""/>
        <dsp:cNvSpPr/>
      </dsp:nvSpPr>
      <dsp:spPr>
        <a:xfrm>
          <a:off x="2103444" y="2903246"/>
          <a:ext cx="1235881" cy="515789"/>
        </a:xfrm>
        <a:custGeom>
          <a:avLst/>
          <a:gdLst/>
          <a:ahLst/>
          <a:cxnLst/>
          <a:rect l="0" t="0" r="0" b="0"/>
          <a:pathLst>
            <a:path>
              <a:moveTo>
                <a:pt x="0" y="0"/>
              </a:moveTo>
              <a:lnTo>
                <a:pt x="0" y="344844"/>
              </a:lnTo>
              <a:lnTo>
                <a:pt x="1235881" y="344844"/>
              </a:lnTo>
              <a:lnTo>
                <a:pt x="1235881" y="515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DF9A49-EEF9-4C8B-9008-1B6E9803FC44}">
      <dsp:nvSpPr>
        <dsp:cNvPr id="0" name=""/>
        <dsp:cNvSpPr/>
      </dsp:nvSpPr>
      <dsp:spPr>
        <a:xfrm>
          <a:off x="1083978" y="2903246"/>
          <a:ext cx="1019466" cy="515789"/>
        </a:xfrm>
        <a:custGeom>
          <a:avLst/>
          <a:gdLst/>
          <a:ahLst/>
          <a:cxnLst/>
          <a:rect l="0" t="0" r="0" b="0"/>
          <a:pathLst>
            <a:path>
              <a:moveTo>
                <a:pt x="1019466" y="0"/>
              </a:moveTo>
              <a:lnTo>
                <a:pt x="1019466" y="344844"/>
              </a:lnTo>
              <a:lnTo>
                <a:pt x="0" y="344844"/>
              </a:lnTo>
              <a:lnTo>
                <a:pt x="0" y="5157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94203-9975-4E04-9797-640F03AA0F86}">
      <dsp:nvSpPr>
        <dsp:cNvPr id="0" name=""/>
        <dsp:cNvSpPr/>
      </dsp:nvSpPr>
      <dsp:spPr>
        <a:xfrm>
          <a:off x="2103444" y="976975"/>
          <a:ext cx="1541341" cy="754515"/>
        </a:xfrm>
        <a:custGeom>
          <a:avLst/>
          <a:gdLst/>
          <a:ahLst/>
          <a:cxnLst/>
          <a:rect l="0" t="0" r="0" b="0"/>
          <a:pathLst>
            <a:path>
              <a:moveTo>
                <a:pt x="1541341" y="0"/>
              </a:moveTo>
              <a:lnTo>
                <a:pt x="1541341" y="583570"/>
              </a:lnTo>
              <a:lnTo>
                <a:pt x="0" y="583570"/>
              </a:lnTo>
              <a:lnTo>
                <a:pt x="0" y="7545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7E8AA5-8E39-44BD-BAA3-F06DE9F9394D}">
      <dsp:nvSpPr>
        <dsp:cNvPr id="0" name=""/>
        <dsp:cNvSpPr/>
      </dsp:nvSpPr>
      <dsp:spPr>
        <a:xfrm>
          <a:off x="2398619" y="-194780"/>
          <a:ext cx="2492333"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7568B-4369-46B2-B51F-367B3E72A4C2}">
      <dsp:nvSpPr>
        <dsp:cNvPr id="0" name=""/>
        <dsp:cNvSpPr/>
      </dsp:nvSpPr>
      <dsp:spPr>
        <a:xfrm>
          <a:off x="2603651" y="0"/>
          <a:ext cx="2492333"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a:latin typeface="Times New Roman" pitchFamily="18" charset="0"/>
              <a:cs typeface="Times New Roman" pitchFamily="18" charset="0"/>
            </a:rPr>
            <a:t>UNDERLYING</a:t>
          </a:r>
        </a:p>
        <a:p>
          <a:pPr marL="0" lvl="0" indent="0" algn="ctr" defTabSz="889000">
            <a:lnSpc>
              <a:spcPct val="90000"/>
            </a:lnSpc>
            <a:spcBef>
              <a:spcPct val="0"/>
            </a:spcBef>
            <a:spcAft>
              <a:spcPct val="35000"/>
            </a:spcAft>
            <a:buNone/>
          </a:pPr>
          <a:r>
            <a:rPr lang="en-US" sz="2000" b="1" i="1" kern="1200">
              <a:latin typeface="Times New Roman" pitchFamily="18" charset="0"/>
              <a:cs typeface="Times New Roman" pitchFamily="18" charset="0"/>
            </a:rPr>
            <a:t>CIRCUMSTANCES</a:t>
          </a:r>
        </a:p>
      </dsp:txBody>
      <dsp:txXfrm>
        <a:off x="2637971" y="34320"/>
        <a:ext cx="2423693" cy="1103115"/>
      </dsp:txXfrm>
    </dsp:sp>
    <dsp:sp modelId="{E30E4E71-0984-4DB4-83E5-2991D35A3E2C}">
      <dsp:nvSpPr>
        <dsp:cNvPr id="0" name=""/>
        <dsp:cNvSpPr/>
      </dsp:nvSpPr>
      <dsp:spPr>
        <a:xfrm>
          <a:off x="1180802" y="1731491"/>
          <a:ext cx="1845284"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DA6BA-8DFE-4E03-ADF1-4F047659EB67}">
      <dsp:nvSpPr>
        <dsp:cNvPr id="0" name=""/>
        <dsp:cNvSpPr/>
      </dsp:nvSpPr>
      <dsp:spPr>
        <a:xfrm>
          <a:off x="1385834" y="1926271"/>
          <a:ext cx="1845284"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Minimal support</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Multiple placements</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Homelessness</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Family disconnect</a:t>
          </a:r>
        </a:p>
        <a:p>
          <a:pPr marL="0" lvl="0" indent="0" algn="ctr" defTabSz="622300">
            <a:lnSpc>
              <a:spcPct val="90000"/>
            </a:lnSpc>
            <a:spcBef>
              <a:spcPct val="0"/>
            </a:spcBef>
            <a:spcAft>
              <a:spcPct val="35000"/>
            </a:spcAft>
            <a:buNone/>
          </a:pPr>
          <a:endParaRPr lang="en-US" sz="1800" kern="1200">
            <a:latin typeface="Times New Roman" pitchFamily="18" charset="0"/>
            <a:cs typeface="Times New Roman" pitchFamily="18" charset="0"/>
          </a:endParaRPr>
        </a:p>
      </dsp:txBody>
      <dsp:txXfrm>
        <a:off x="1420154" y="1960591"/>
        <a:ext cx="1776644" cy="1103115"/>
      </dsp:txXfrm>
    </dsp:sp>
    <dsp:sp modelId="{B6D48655-0DDC-4366-9428-ACF1BD8A31A3}">
      <dsp:nvSpPr>
        <dsp:cNvPr id="0" name=""/>
        <dsp:cNvSpPr/>
      </dsp:nvSpPr>
      <dsp:spPr>
        <a:xfrm>
          <a:off x="161336" y="3419036"/>
          <a:ext cx="1845284"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A6FA58-8966-481B-98A8-9DD247C5AE7C}">
      <dsp:nvSpPr>
        <dsp:cNvPr id="0" name=""/>
        <dsp:cNvSpPr/>
      </dsp:nvSpPr>
      <dsp:spPr>
        <a:xfrm>
          <a:off x="366367" y="3613816"/>
          <a:ext cx="1845284"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Guardianship by unrelated adult</a:t>
          </a:r>
        </a:p>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Unwilling to give home address</a:t>
          </a:r>
        </a:p>
      </dsp:txBody>
      <dsp:txXfrm>
        <a:off x="400687" y="3648136"/>
        <a:ext cx="1776644" cy="1103115"/>
      </dsp:txXfrm>
    </dsp:sp>
    <dsp:sp modelId="{856E177F-AC85-4512-847A-10EEB51BF94E}">
      <dsp:nvSpPr>
        <dsp:cNvPr id="0" name=""/>
        <dsp:cNvSpPr/>
      </dsp:nvSpPr>
      <dsp:spPr>
        <a:xfrm>
          <a:off x="2416683" y="3419036"/>
          <a:ext cx="1845284"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07474-D98D-4AA4-8D73-F56A4428109E}">
      <dsp:nvSpPr>
        <dsp:cNvPr id="0" name=""/>
        <dsp:cNvSpPr/>
      </dsp:nvSpPr>
      <dsp:spPr>
        <a:xfrm>
          <a:off x="2621715" y="3613816"/>
          <a:ext cx="1845284"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Fearful of consequences for not following rules</a:t>
          </a:r>
        </a:p>
      </dsp:txBody>
      <dsp:txXfrm>
        <a:off x="2656035" y="3648136"/>
        <a:ext cx="1776644" cy="1103115"/>
      </dsp:txXfrm>
    </dsp:sp>
    <dsp:sp modelId="{8B3BA289-278F-40AA-B13F-16795781B103}">
      <dsp:nvSpPr>
        <dsp:cNvPr id="0" name=""/>
        <dsp:cNvSpPr/>
      </dsp:nvSpPr>
      <dsp:spPr>
        <a:xfrm>
          <a:off x="4672031" y="1710610"/>
          <a:ext cx="1845284"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B53082-B3AE-4ED8-8045-B2535166D307}">
      <dsp:nvSpPr>
        <dsp:cNvPr id="0" name=""/>
        <dsp:cNvSpPr/>
      </dsp:nvSpPr>
      <dsp:spPr>
        <a:xfrm>
          <a:off x="4877063" y="1905390"/>
          <a:ext cx="1845284"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a:solidFill>
              <a:srgbClr val="FF0000"/>
            </a:solidFill>
            <a:latin typeface="Times New Roman" pitchFamily="18" charset="0"/>
            <a:cs typeface="Times New Roman" pitchFamily="18" charset="0"/>
          </a:endParaRP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Family history of</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prostitution</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abuse or neglect</a:t>
          </a:r>
        </a:p>
        <a:p>
          <a:pPr marL="0" lvl="0" indent="0" algn="ctr" defTabSz="622300">
            <a:lnSpc>
              <a:spcPct val="90000"/>
            </a:lnSpc>
            <a:spcBef>
              <a:spcPct val="0"/>
            </a:spcBef>
            <a:spcAft>
              <a:spcPct val="35000"/>
            </a:spcAft>
            <a:buNone/>
          </a:pPr>
          <a:r>
            <a:rPr lang="en-US" sz="1400" kern="1200">
              <a:solidFill>
                <a:schemeClr val="accent6">
                  <a:lumMod val="75000"/>
                </a:schemeClr>
              </a:solidFill>
              <a:latin typeface="Times New Roman" pitchFamily="18" charset="0"/>
              <a:cs typeface="Times New Roman" pitchFamily="18" charset="0"/>
            </a:rPr>
            <a:t>Domestic violence</a:t>
          </a:r>
        </a:p>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dsp:txBody>
      <dsp:txXfrm>
        <a:off x="4911383" y="1939710"/>
        <a:ext cx="1776644" cy="1103115"/>
      </dsp:txXfrm>
    </dsp:sp>
    <dsp:sp modelId="{088A6A4B-7AB9-4F5E-A988-C989A4B8F61F}">
      <dsp:nvSpPr>
        <dsp:cNvPr id="0" name=""/>
        <dsp:cNvSpPr/>
      </dsp:nvSpPr>
      <dsp:spPr>
        <a:xfrm>
          <a:off x="4656826" y="3400675"/>
          <a:ext cx="1845284" cy="11717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5A3CF-6C1E-42FE-996F-483819E1000A}">
      <dsp:nvSpPr>
        <dsp:cNvPr id="0" name=""/>
        <dsp:cNvSpPr/>
      </dsp:nvSpPr>
      <dsp:spPr>
        <a:xfrm>
          <a:off x="4861858" y="3595455"/>
          <a:ext cx="1845284" cy="1171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Lives in hotel</a:t>
          </a:r>
        </a:p>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Frequent travel</a:t>
          </a:r>
        </a:p>
        <a:p>
          <a:pPr marL="0" lvl="0" indent="0" algn="ctr" defTabSz="622300">
            <a:lnSpc>
              <a:spcPct val="90000"/>
            </a:lnSpc>
            <a:spcBef>
              <a:spcPct val="0"/>
            </a:spcBef>
            <a:spcAft>
              <a:spcPct val="35000"/>
            </a:spcAft>
            <a:buNone/>
          </a:pPr>
          <a:r>
            <a:rPr lang="en-US" sz="1400" kern="1200">
              <a:solidFill>
                <a:srgbClr val="0070C0"/>
              </a:solidFill>
              <a:latin typeface="Times New Roman" pitchFamily="18" charset="0"/>
              <a:cs typeface="Times New Roman" pitchFamily="18" charset="0"/>
            </a:rPr>
            <a:t>Concerned about immigration status</a:t>
          </a:r>
        </a:p>
      </dsp:txBody>
      <dsp:txXfrm>
        <a:off x="4896178" y="3629775"/>
        <a:ext cx="1776644" cy="11031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33EA7-4605-4301-960A-D99B9A41C9B7}">
      <dsp:nvSpPr>
        <dsp:cNvPr id="0" name=""/>
        <dsp:cNvSpPr/>
      </dsp:nvSpPr>
      <dsp:spPr>
        <a:xfrm>
          <a:off x="2886651" y="1137267"/>
          <a:ext cx="140803" cy="717130"/>
        </a:xfrm>
        <a:custGeom>
          <a:avLst/>
          <a:gdLst/>
          <a:ahLst/>
          <a:cxnLst/>
          <a:rect l="0" t="0" r="0" b="0"/>
          <a:pathLst>
            <a:path>
              <a:moveTo>
                <a:pt x="140803" y="0"/>
              </a:moveTo>
              <a:lnTo>
                <a:pt x="140803" y="717130"/>
              </a:lnTo>
              <a:lnTo>
                <a:pt x="0" y="717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09516D-0750-489A-AEE6-EE5A744104AF}">
      <dsp:nvSpPr>
        <dsp:cNvPr id="0" name=""/>
        <dsp:cNvSpPr/>
      </dsp:nvSpPr>
      <dsp:spPr>
        <a:xfrm>
          <a:off x="3027454" y="1137267"/>
          <a:ext cx="2176911" cy="1423989"/>
        </a:xfrm>
        <a:custGeom>
          <a:avLst/>
          <a:gdLst/>
          <a:ahLst/>
          <a:cxnLst/>
          <a:rect l="0" t="0" r="0" b="0"/>
          <a:pathLst>
            <a:path>
              <a:moveTo>
                <a:pt x="0" y="0"/>
              </a:moveTo>
              <a:lnTo>
                <a:pt x="0" y="1262641"/>
              </a:lnTo>
              <a:lnTo>
                <a:pt x="2176911" y="1262641"/>
              </a:lnTo>
              <a:lnTo>
                <a:pt x="2176911" y="14239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716C6-3C6C-47FC-A215-EE989753F557}">
      <dsp:nvSpPr>
        <dsp:cNvPr id="0" name=""/>
        <dsp:cNvSpPr/>
      </dsp:nvSpPr>
      <dsp:spPr>
        <a:xfrm>
          <a:off x="2933814" y="1137267"/>
          <a:ext cx="91440" cy="1434261"/>
        </a:xfrm>
        <a:custGeom>
          <a:avLst/>
          <a:gdLst/>
          <a:ahLst/>
          <a:cxnLst/>
          <a:rect l="0" t="0" r="0" b="0"/>
          <a:pathLst>
            <a:path>
              <a:moveTo>
                <a:pt x="93640" y="0"/>
              </a:moveTo>
              <a:lnTo>
                <a:pt x="93640" y="1272912"/>
              </a:lnTo>
              <a:lnTo>
                <a:pt x="45720" y="1272912"/>
              </a:lnTo>
              <a:lnTo>
                <a:pt x="45720" y="1434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A8D25-8BCD-4F04-99EC-601DD4C85037}">
      <dsp:nvSpPr>
        <dsp:cNvPr id="0" name=""/>
        <dsp:cNvSpPr/>
      </dsp:nvSpPr>
      <dsp:spPr>
        <a:xfrm>
          <a:off x="934698" y="1137267"/>
          <a:ext cx="2092756" cy="1423989"/>
        </a:xfrm>
        <a:custGeom>
          <a:avLst/>
          <a:gdLst/>
          <a:ahLst/>
          <a:cxnLst/>
          <a:rect l="0" t="0" r="0" b="0"/>
          <a:pathLst>
            <a:path>
              <a:moveTo>
                <a:pt x="2092756" y="0"/>
              </a:moveTo>
              <a:lnTo>
                <a:pt x="2092756" y="1262641"/>
              </a:lnTo>
              <a:lnTo>
                <a:pt x="0" y="1262641"/>
              </a:lnTo>
              <a:lnTo>
                <a:pt x="0" y="14239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E6BFF-A8A6-4BB2-8240-68E4014D50D3}">
      <dsp:nvSpPr>
        <dsp:cNvPr id="0" name=""/>
        <dsp:cNvSpPr/>
      </dsp:nvSpPr>
      <dsp:spPr>
        <a:xfrm>
          <a:off x="1969217" y="0"/>
          <a:ext cx="2116474" cy="11372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Times New Roman" pitchFamily="18" charset="0"/>
              <a:cs typeface="Times New Roman" pitchFamily="18" charset="0"/>
            </a:rPr>
            <a:t>EMOTIONAL  AND</a:t>
          </a:r>
        </a:p>
        <a:p>
          <a:pPr marL="0" lvl="0" indent="0" algn="ctr" defTabSz="889000">
            <a:lnSpc>
              <a:spcPct val="90000"/>
            </a:lnSpc>
            <a:spcBef>
              <a:spcPct val="0"/>
            </a:spcBef>
            <a:spcAft>
              <a:spcPct val="35000"/>
            </a:spcAft>
            <a:buNone/>
          </a:pPr>
          <a:r>
            <a:rPr lang="en-US" sz="2000" b="1" i="1" kern="1200">
              <a:solidFill>
                <a:schemeClr val="bg1"/>
              </a:solidFill>
              <a:latin typeface="Times New Roman" pitchFamily="18" charset="0"/>
              <a:cs typeface="Times New Roman" pitchFamily="18" charset="0"/>
            </a:rPr>
            <a:t>BEHAVIORAL</a:t>
          </a:r>
        </a:p>
      </dsp:txBody>
      <dsp:txXfrm>
        <a:off x="1969217" y="0"/>
        <a:ext cx="2116474" cy="1137267"/>
      </dsp:txXfrm>
    </dsp:sp>
    <dsp:sp modelId="{EC152FBB-BD98-46F2-8FE3-5D9A33CAC4A8}">
      <dsp:nvSpPr>
        <dsp:cNvPr id="0" name=""/>
        <dsp:cNvSpPr/>
      </dsp:nvSpPr>
      <dsp:spPr>
        <a:xfrm>
          <a:off x="3419" y="2561256"/>
          <a:ext cx="1862558" cy="13526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Emotional extremes</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Numbness</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Angry/belligerent/</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Depressed/submissive</a:t>
          </a:r>
        </a:p>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a:p>
          <a:pPr marL="0" lvl="0" indent="0" algn="ctr" defTabSz="622300">
            <a:lnSpc>
              <a:spcPct val="90000"/>
            </a:lnSpc>
            <a:spcBef>
              <a:spcPct val="0"/>
            </a:spcBef>
            <a:spcAft>
              <a:spcPct val="35000"/>
            </a:spcAft>
            <a:buNone/>
          </a:pPr>
          <a:endParaRPr lang="en-US" sz="1400" kern="1200">
            <a:latin typeface="Times New Roman" pitchFamily="18" charset="0"/>
            <a:cs typeface="Times New Roman" pitchFamily="18" charset="0"/>
          </a:endParaRPr>
        </a:p>
      </dsp:txBody>
      <dsp:txXfrm>
        <a:off x="3419" y="2561256"/>
        <a:ext cx="1862558" cy="1352690"/>
      </dsp:txXfrm>
    </dsp:sp>
    <dsp:sp modelId="{50CD20F7-621C-40E9-913B-1D40D10C5337}">
      <dsp:nvSpPr>
        <dsp:cNvPr id="0" name=""/>
        <dsp:cNvSpPr/>
      </dsp:nvSpPr>
      <dsp:spPr>
        <a:xfrm>
          <a:off x="2077144" y="2571528"/>
          <a:ext cx="1804780" cy="14924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Behavioral changes</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Sleeping in school</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Overtly sexual</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Preoccupied with money</a:t>
          </a:r>
        </a:p>
      </dsp:txBody>
      <dsp:txXfrm>
        <a:off x="2077144" y="2571528"/>
        <a:ext cx="1804780" cy="1492471"/>
      </dsp:txXfrm>
    </dsp:sp>
    <dsp:sp modelId="{2EC14398-FC9A-4FAB-9A7F-8D201B6029D1}">
      <dsp:nvSpPr>
        <dsp:cNvPr id="0" name=""/>
        <dsp:cNvSpPr/>
      </dsp:nvSpPr>
      <dsp:spPr>
        <a:xfrm>
          <a:off x="4316151" y="2561256"/>
          <a:ext cx="1776429" cy="14130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Truancy</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Gang affiliation</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Hanging out with older men/women</a:t>
          </a:r>
        </a:p>
      </dsp:txBody>
      <dsp:txXfrm>
        <a:off x="4316151" y="2561256"/>
        <a:ext cx="1776429" cy="1413026"/>
      </dsp:txXfrm>
    </dsp:sp>
    <dsp:sp modelId="{6083DEB5-9B2F-4683-8B6B-706AF6C16BCD}">
      <dsp:nvSpPr>
        <dsp:cNvPr id="0" name=""/>
        <dsp:cNvSpPr/>
      </dsp:nvSpPr>
      <dsp:spPr>
        <a:xfrm>
          <a:off x="1350001" y="1470235"/>
          <a:ext cx="1536650" cy="7683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Signs of trauma</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Paranoid/fearful</a:t>
          </a:r>
        </a:p>
        <a:p>
          <a:pPr marL="0" lvl="0" indent="0" algn="ctr" defTabSz="622300">
            <a:lnSpc>
              <a:spcPct val="90000"/>
            </a:lnSpc>
            <a:spcBef>
              <a:spcPct val="0"/>
            </a:spcBef>
            <a:spcAft>
              <a:spcPct val="35000"/>
            </a:spcAft>
            <a:buNone/>
          </a:pPr>
          <a:r>
            <a:rPr lang="en-US" sz="1400" kern="1200">
              <a:latin typeface="Times New Roman" pitchFamily="18" charset="0"/>
              <a:cs typeface="Times New Roman" pitchFamily="18" charset="0"/>
            </a:rPr>
            <a:t>Guilt/shame</a:t>
          </a:r>
        </a:p>
      </dsp:txBody>
      <dsp:txXfrm>
        <a:off x="1350001" y="1470235"/>
        <a:ext cx="1536650" cy="768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33B86-CF7E-4F60-8039-759B22619C3A}">
      <dsp:nvSpPr>
        <dsp:cNvPr id="0" name=""/>
        <dsp:cNvSpPr/>
      </dsp:nvSpPr>
      <dsp:spPr>
        <a:xfrm>
          <a:off x="699" y="1460"/>
          <a:ext cx="6094601"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1" kern="1200">
              <a:solidFill>
                <a:schemeClr val="bg1"/>
              </a:solidFill>
              <a:latin typeface="Times New Roman" pitchFamily="18" charset="0"/>
              <a:cs typeface="Times New Roman" pitchFamily="18" charset="0"/>
            </a:rPr>
            <a:t>HEALTH </a:t>
          </a:r>
        </a:p>
      </dsp:txBody>
      <dsp:txXfrm>
        <a:off x="38245" y="39006"/>
        <a:ext cx="6019509" cy="1206814"/>
      </dsp:txXfrm>
    </dsp:sp>
    <dsp:sp modelId="{AF1E080C-9777-440F-A5ED-7112E9E20AFF}">
      <dsp:nvSpPr>
        <dsp:cNvPr id="0" name=""/>
        <dsp:cNvSpPr/>
      </dsp:nvSpPr>
      <dsp:spPr>
        <a:xfrm>
          <a:off x="699" y="1391046"/>
          <a:ext cx="3981182"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Times New Roman" pitchFamily="18" charset="0"/>
              <a:cs typeface="Times New Roman" pitchFamily="18" charset="0"/>
            </a:rPr>
            <a:t>Substance abuse</a:t>
          </a:r>
        </a:p>
        <a:p>
          <a:pPr marL="0" lvl="0" indent="0" algn="ctr" defTabSz="889000">
            <a:lnSpc>
              <a:spcPct val="90000"/>
            </a:lnSpc>
            <a:spcBef>
              <a:spcPct val="0"/>
            </a:spcBef>
            <a:spcAft>
              <a:spcPct val="35000"/>
            </a:spcAft>
            <a:buNone/>
          </a:pPr>
          <a:r>
            <a:rPr lang="en-US" sz="2000" kern="1200">
              <a:solidFill>
                <a:schemeClr val="bg1"/>
              </a:solidFill>
              <a:latin typeface="Times New Roman" pitchFamily="18" charset="0"/>
              <a:cs typeface="Times New Roman" pitchFamily="18" charset="0"/>
            </a:rPr>
            <a:t>Unexplained bruises/injuries</a:t>
          </a:r>
        </a:p>
        <a:p>
          <a:pPr marL="0" lvl="0" indent="0" algn="ctr" defTabSz="889000">
            <a:lnSpc>
              <a:spcPct val="90000"/>
            </a:lnSpc>
            <a:spcBef>
              <a:spcPct val="0"/>
            </a:spcBef>
            <a:spcAft>
              <a:spcPct val="35000"/>
            </a:spcAft>
            <a:buNone/>
          </a:pPr>
          <a:r>
            <a:rPr lang="en-US" sz="2000" kern="1200">
              <a:solidFill>
                <a:schemeClr val="bg1"/>
              </a:solidFill>
              <a:latin typeface="Times New Roman" pitchFamily="18" charset="0"/>
              <a:cs typeface="Times New Roman" pitchFamily="18" charset="0"/>
            </a:rPr>
            <a:t>Chronic dental problems</a:t>
          </a:r>
        </a:p>
      </dsp:txBody>
      <dsp:txXfrm>
        <a:off x="38245" y="1428592"/>
        <a:ext cx="3906090" cy="1206814"/>
      </dsp:txXfrm>
    </dsp:sp>
    <dsp:sp modelId="{2CD54CB1-F274-4B2F-95B7-5ADE0D6A2EC0}">
      <dsp:nvSpPr>
        <dsp:cNvPr id="0" name=""/>
        <dsp:cNvSpPr/>
      </dsp:nvSpPr>
      <dsp:spPr>
        <a:xfrm>
          <a:off x="0" y="278209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Extreme fatigue</a:t>
          </a:r>
        </a:p>
      </dsp:txBody>
      <dsp:txXfrm>
        <a:off x="37546" y="2819639"/>
        <a:ext cx="1874556" cy="1206814"/>
      </dsp:txXfrm>
    </dsp:sp>
    <dsp:sp modelId="{5017BC7D-111B-4560-879F-C48956D82AD2}">
      <dsp:nvSpPr>
        <dsp:cNvPr id="0" name=""/>
        <dsp:cNvSpPr/>
      </dsp:nvSpPr>
      <dsp:spPr>
        <a:xfrm>
          <a:off x="2032233"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Sexually transmitted infections</a:t>
          </a:r>
        </a:p>
      </dsp:txBody>
      <dsp:txXfrm>
        <a:off x="2069779" y="2818179"/>
        <a:ext cx="1874556" cy="1206814"/>
      </dsp:txXfrm>
    </dsp:sp>
    <dsp:sp modelId="{2958DD7F-302E-4612-957F-4B045DE4743E}">
      <dsp:nvSpPr>
        <dsp:cNvPr id="0" name=""/>
        <dsp:cNvSpPr/>
      </dsp:nvSpPr>
      <dsp:spPr>
        <a:xfrm>
          <a:off x="4146351" y="1455875"/>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Malnourishment</a:t>
          </a:r>
        </a:p>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Hunger</a:t>
          </a:r>
        </a:p>
      </dsp:txBody>
      <dsp:txXfrm>
        <a:off x="4183897" y="1493421"/>
        <a:ext cx="1874556" cy="1206814"/>
      </dsp:txXfrm>
    </dsp:sp>
    <dsp:sp modelId="{08B0FB8F-649D-4424-BB6E-4D2D8D11BDE7}">
      <dsp:nvSpPr>
        <dsp:cNvPr id="0" name=""/>
        <dsp:cNvSpPr/>
      </dsp:nvSpPr>
      <dsp:spPr>
        <a:xfrm>
          <a:off x="4145652" y="2780633"/>
          <a:ext cx="1949648" cy="12819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Multiple </a:t>
          </a:r>
        </a:p>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pregnancies miscarriages</a:t>
          </a:r>
        </a:p>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terminations</a:t>
          </a:r>
        </a:p>
      </dsp:txBody>
      <dsp:txXfrm>
        <a:off x="4183198" y="2818179"/>
        <a:ext cx="1874556"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9C4484-D1F0-43F9-90C6-D8EBC7D5CD6D}" type="datetimeFigureOut">
              <a:rPr lang="en-US" smtClean="0"/>
              <a:t>6/1/2020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F3B8F4-148D-4AA3-B7BC-29AF9FE6AD22}" type="slidenum">
              <a:rPr lang="en-US" smtClean="0"/>
              <a:t>‹#›</a:t>
            </a:fld>
            <a:endParaRPr lang="en-US"/>
          </a:p>
        </p:txBody>
      </p:sp>
    </p:spTree>
    <p:extLst>
      <p:ext uri="{BB962C8B-B14F-4D97-AF65-F5344CB8AC3E}">
        <p14:creationId xmlns:p14="http://schemas.microsoft.com/office/powerpoint/2010/main" val="146707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Quick introduction:</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What the Foundation is</a:t>
            </a:r>
          </a:p>
          <a:p>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What the Fellows Class is trying to do with this project</a:t>
            </a:r>
          </a:p>
          <a:p>
            <a:endParaRPr lang="en-US" baseline="0">
              <a:latin typeface="Times New Roman" panose="02020603050405020304" pitchFamily="18" charset="0"/>
              <a:cs typeface="Times New Roman" panose="02020603050405020304" pitchFamily="18" charset="0"/>
            </a:endParaRPr>
          </a:p>
          <a:p>
            <a:r>
              <a:rPr lang="en-US" baseline="0">
                <a:latin typeface="Times New Roman" panose="02020603050405020304" pitchFamily="18" charset="0"/>
                <a:cs typeface="Times New Roman" panose="02020603050405020304" pitchFamily="18" charset="0"/>
              </a:rPr>
              <a:t>Who you are</a:t>
            </a:r>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3F3B8F4-148D-4AA3-B7BC-29AF9FE6AD22}" type="slidenum">
              <a:rPr lang="en-US" smtClean="0"/>
              <a:t>1</a:t>
            </a:fld>
            <a:endParaRPr lang="en-US"/>
          </a:p>
        </p:txBody>
      </p:sp>
    </p:spTree>
    <p:extLst>
      <p:ext uri="{BB962C8B-B14F-4D97-AF65-F5344CB8AC3E}">
        <p14:creationId xmlns:p14="http://schemas.microsoft.com/office/powerpoint/2010/main" val="385301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additional slide of statistics that can be developed or skimmed quickly depending on your time.</a:t>
            </a:r>
          </a:p>
        </p:txBody>
      </p:sp>
      <p:sp>
        <p:nvSpPr>
          <p:cNvPr id="4" name="Slide Number Placeholder 3"/>
          <p:cNvSpPr>
            <a:spLocks noGrp="1"/>
          </p:cNvSpPr>
          <p:nvPr>
            <p:ph type="sldNum" sz="quarter" idx="5"/>
          </p:nvPr>
        </p:nvSpPr>
        <p:spPr/>
        <p:txBody>
          <a:bodyPr/>
          <a:lstStyle/>
          <a:p>
            <a:fld id="{53F3B8F4-148D-4AA3-B7BC-29AF9FE6AD22}" type="slidenum">
              <a:rPr lang="en-US" smtClean="0"/>
              <a:t>10</a:t>
            </a:fld>
            <a:endParaRPr lang="en-US"/>
          </a:p>
        </p:txBody>
      </p:sp>
    </p:spTree>
    <p:extLst>
      <p:ext uri="{BB962C8B-B14F-4D97-AF65-F5344CB8AC3E}">
        <p14:creationId xmlns:p14="http://schemas.microsoft.com/office/powerpoint/2010/main" val="278348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Astonishingly, many child victims don’t self-identify… victimhood in this lifestyle is not a part of their vocabulary.</a:t>
            </a:r>
          </a:p>
          <a:p>
            <a:endParaRPr lang="en-US"/>
          </a:p>
          <a:p>
            <a:r>
              <a:rPr lang="en-US"/>
              <a:t>Prior abuse or living conditions prevent them from realizing they are being exploited, manipulated, and groomed</a:t>
            </a:r>
            <a:r>
              <a:rPr lang="en-US" baseline="0"/>
              <a:t> actively</a:t>
            </a:r>
            <a:r>
              <a:rPr lang="en-US"/>
              <a:t>.</a:t>
            </a:r>
          </a:p>
          <a:p>
            <a:endParaRPr lang="en-US"/>
          </a:p>
          <a:p>
            <a:r>
              <a:rPr lang="en-US"/>
              <a:t>They are not asking for it, and they don’t see it coming…No kid at the age of 8 says, “Oh, I want to become a prostitute.</a:t>
            </a:r>
          </a:p>
          <a:p>
            <a:endParaRPr lang="en-US"/>
          </a:p>
          <a:p>
            <a:r>
              <a:rPr lang="en-US"/>
              <a:t>If they do understand their situation, their fears of shame, self-blame, rejection, authorities or retaliation prevent them from breaking free.</a:t>
            </a:r>
          </a:p>
        </p:txBody>
      </p:sp>
      <p:sp>
        <p:nvSpPr>
          <p:cNvPr id="4" name="Slide Number Placeholder 3"/>
          <p:cNvSpPr>
            <a:spLocks noGrp="1"/>
          </p:cNvSpPr>
          <p:nvPr>
            <p:ph type="sldNum" sz="quarter" idx="5"/>
          </p:nvPr>
        </p:nvSpPr>
        <p:spPr/>
        <p:txBody>
          <a:bodyPr/>
          <a:lstStyle/>
          <a:p>
            <a:fld id="{53F3B8F4-148D-4AA3-B7BC-29AF9FE6AD22}" type="slidenum">
              <a:rPr lang="en-US" smtClean="0"/>
              <a:t>11</a:t>
            </a:fld>
            <a:endParaRPr lang="en-US"/>
          </a:p>
        </p:txBody>
      </p:sp>
    </p:spTree>
    <p:extLst>
      <p:ext uri="{BB962C8B-B14F-4D97-AF65-F5344CB8AC3E}">
        <p14:creationId xmlns:p14="http://schemas.microsoft.com/office/powerpoint/2010/main" val="25112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Click through each category one at a time.</a:t>
            </a:r>
          </a:p>
          <a:p>
            <a:endParaRPr lang="en-US"/>
          </a:p>
          <a:p>
            <a:pPr marL="171450" indent="-171450">
              <a:buFont typeface="Wingdings" pitchFamily="2" charset="2"/>
              <a:buChar char="Ø"/>
            </a:pPr>
            <a:r>
              <a:rPr lang="en-US"/>
              <a:t>Gang members and pimps may find it easier to sell a person for sex than for drugs and guns, although their business isn’t exclusive to just one or the other.</a:t>
            </a:r>
          </a:p>
          <a:p>
            <a:pPr marL="171450" indent="-171450">
              <a:buFont typeface="Wingdings" pitchFamily="2" charset="2"/>
              <a:buChar char="Ø"/>
            </a:pPr>
            <a:endParaRPr lang="en-US"/>
          </a:p>
          <a:p>
            <a:pPr marL="171450" indent="-171450">
              <a:buFont typeface="Wingdings" pitchFamily="2" charset="2"/>
              <a:buChar char="Ø"/>
            </a:pPr>
            <a:r>
              <a:rPr lang="en-US"/>
              <a:t>Boyfriends can make a quick buck off their girlfriends.</a:t>
            </a:r>
          </a:p>
          <a:p>
            <a:pPr marL="171450" indent="-171450">
              <a:buFont typeface="Wingdings" pitchFamily="2" charset="2"/>
              <a:buChar char="Ø"/>
            </a:pPr>
            <a:endParaRPr lang="en-US"/>
          </a:p>
          <a:p>
            <a:pPr marL="171450" indent="-171450">
              <a:buFont typeface="Wingdings" pitchFamily="2" charset="2"/>
              <a:buChar char="Ø"/>
            </a:pPr>
            <a:r>
              <a:rPr lang="en-US"/>
              <a:t>Neighbors also are looking out for a quick monetary return.</a:t>
            </a:r>
          </a:p>
          <a:p>
            <a:pPr marL="171450" indent="-171450">
              <a:buFont typeface="Wingdings" pitchFamily="2" charset="2"/>
              <a:buChar char="Ø"/>
            </a:pPr>
            <a:endParaRPr lang="en-US"/>
          </a:p>
          <a:p>
            <a:pPr marL="171450" indent="-171450">
              <a:buFont typeface="Wingdings" pitchFamily="2" charset="2"/>
              <a:buChar char="Ø"/>
            </a:pPr>
            <a:r>
              <a:rPr lang="en-US"/>
              <a:t>Parents may need money to buy their drugs.</a:t>
            </a:r>
          </a:p>
          <a:p>
            <a:pPr marL="171450" indent="-171450">
              <a:buFont typeface="Wingdings" pitchFamily="2" charset="2"/>
              <a:buChar char="Ø"/>
            </a:pPr>
            <a:endParaRPr lang="en-US"/>
          </a:p>
          <a:p>
            <a:pPr marL="171450" indent="-171450">
              <a:buFont typeface="Wingdings" pitchFamily="2" charset="2"/>
              <a:buChar char="Ø"/>
            </a:pPr>
            <a:r>
              <a:rPr lang="en-US"/>
              <a:t>Trafficking is one of the fastest growing crimes in the U.S.    Some think it will surpass drug trafficking within 5 years,</a:t>
            </a:r>
            <a:r>
              <a:rPr lang="en-US" baseline="0"/>
              <a:t> </a:t>
            </a:r>
            <a:r>
              <a:rPr lang="en-US"/>
              <a:t>according to Franklin County’s Catch Court, a specialty docket court for victims of human trafficking.</a:t>
            </a:r>
          </a:p>
        </p:txBody>
      </p:sp>
      <p:sp>
        <p:nvSpPr>
          <p:cNvPr id="4" name="Slide Number Placeholder 3"/>
          <p:cNvSpPr>
            <a:spLocks noGrp="1"/>
          </p:cNvSpPr>
          <p:nvPr>
            <p:ph type="sldNum" sz="quarter" idx="5"/>
          </p:nvPr>
        </p:nvSpPr>
        <p:spPr/>
        <p:txBody>
          <a:bodyPr/>
          <a:lstStyle/>
          <a:p>
            <a:fld id="{53F3B8F4-148D-4AA3-B7BC-29AF9FE6AD22}" type="slidenum">
              <a:rPr lang="en-US" smtClean="0"/>
              <a:t>12</a:t>
            </a:fld>
            <a:endParaRPr lang="en-US"/>
          </a:p>
        </p:txBody>
      </p:sp>
    </p:spTree>
    <p:extLst>
      <p:ext uri="{BB962C8B-B14F-4D97-AF65-F5344CB8AC3E}">
        <p14:creationId xmlns:p14="http://schemas.microsoft.com/office/powerpoint/2010/main" val="291413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Click on the two images.  </a:t>
            </a:r>
          </a:p>
          <a:p>
            <a:endParaRPr lang="en-US"/>
          </a:p>
          <a:p>
            <a:r>
              <a:rPr lang="en-US"/>
              <a:t>First image:  No community, both urban and rural, is immune…kids can be trafficked in farm communities as well as on the sidewalk outside of their local school. </a:t>
            </a:r>
          </a:p>
          <a:p>
            <a:endParaRPr lang="en-US"/>
          </a:p>
          <a:p>
            <a:r>
              <a:rPr lang="en-US"/>
              <a:t>No social, economic, or geographic barriers to human trafficking…Think Jeffrey Epstein.</a:t>
            </a:r>
          </a:p>
          <a:p>
            <a:endParaRPr lang="en-US"/>
          </a:p>
          <a:p>
            <a:r>
              <a:rPr lang="en-US"/>
              <a:t>Second clicked image:  The only barrier is if we see no evil, hear no evil, speak no evil.</a:t>
            </a:r>
          </a:p>
          <a:p>
            <a:endParaRPr lang="en-US"/>
          </a:p>
          <a:p>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13</a:t>
            </a:fld>
            <a:endParaRPr lang="en-US"/>
          </a:p>
        </p:txBody>
      </p:sp>
    </p:spTree>
    <p:extLst>
      <p:ext uri="{BB962C8B-B14F-4D97-AF65-F5344CB8AC3E}">
        <p14:creationId xmlns:p14="http://schemas.microsoft.com/office/powerpoint/2010/main" val="73730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Statistics tell one story but putting a narrative to those statistics is what truly can be heart-breaking, especially if you are a foster care kid.</a:t>
            </a:r>
          </a:p>
          <a:p>
            <a:endParaRPr lang="en-US"/>
          </a:p>
          <a:p>
            <a:r>
              <a:rPr lang="en-US"/>
              <a:t>The themes in each story are, unfortunately, very common.</a:t>
            </a:r>
          </a:p>
          <a:p>
            <a:endParaRPr lang="en-US"/>
          </a:p>
          <a:p>
            <a:r>
              <a:rPr lang="en-US"/>
              <a:t>Play audio</a:t>
            </a:r>
          </a:p>
        </p:txBody>
      </p:sp>
      <p:sp>
        <p:nvSpPr>
          <p:cNvPr id="4" name="Slide Number Placeholder 3"/>
          <p:cNvSpPr>
            <a:spLocks noGrp="1"/>
          </p:cNvSpPr>
          <p:nvPr>
            <p:ph type="sldNum" sz="quarter" idx="5"/>
          </p:nvPr>
        </p:nvSpPr>
        <p:spPr/>
        <p:txBody>
          <a:bodyPr/>
          <a:lstStyle/>
          <a:p>
            <a:fld id="{53F3B8F4-148D-4AA3-B7BC-29AF9FE6AD22}" type="slidenum">
              <a:rPr lang="en-US" smtClean="0"/>
              <a:t>14</a:t>
            </a:fld>
            <a:endParaRPr lang="en-US"/>
          </a:p>
        </p:txBody>
      </p:sp>
    </p:spTree>
    <p:extLst>
      <p:ext uri="{BB962C8B-B14F-4D97-AF65-F5344CB8AC3E}">
        <p14:creationId xmlns:p14="http://schemas.microsoft.com/office/powerpoint/2010/main" val="252910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reality is the trafficker is actually on the streets looking for foster kids based on a business model making exploitation possible.  The model is built around three realities that need to be addressed.</a:t>
            </a:r>
          </a:p>
          <a:p>
            <a:endParaRPr lang="en-US"/>
          </a:p>
          <a:p>
            <a:r>
              <a:rPr lang="en-US"/>
              <a:t>Scared to testify:</a:t>
            </a:r>
          </a:p>
          <a:p>
            <a:endParaRPr lang="en-US"/>
          </a:p>
          <a:p>
            <a:pPr marL="171450" indent="-171450">
              <a:buFont typeface="Wingdings" panose="05000000000000000000" pitchFamily="2" charset="2"/>
              <a:buChar char="Ø"/>
            </a:pPr>
            <a:r>
              <a:rPr lang="en-US"/>
              <a:t>Prosecutors have to prove force, fraud, or coercion of adult victims making it important for these victims to testify against their exploiters.</a:t>
            </a:r>
          </a:p>
          <a:p>
            <a:pPr marL="171450" indent="-171450">
              <a:buFont typeface="Wingdings" panose="05000000000000000000" pitchFamily="2" charset="2"/>
              <a:buChar char="Ø"/>
            </a:pPr>
            <a:endParaRPr lang="en-US"/>
          </a:p>
          <a:p>
            <a:pPr marL="1085850" lvl="2" indent="-171450">
              <a:buFont typeface="Wingdings" panose="05000000000000000000" pitchFamily="2" charset="2"/>
              <a:buChar char="§"/>
            </a:pPr>
            <a:r>
              <a:rPr lang="en-US"/>
              <a:t>Victims are too scared to testify, including minors where force, fraud or coercion is not a factor in prosecution.</a:t>
            </a:r>
          </a:p>
          <a:p>
            <a:pPr marL="628650" lvl="1" indent="-171450">
              <a:buFont typeface="Wingdings" panose="05000000000000000000" pitchFamily="2" charset="2"/>
              <a:buChar char="Ø"/>
            </a:pPr>
            <a:endParaRPr lang="en-US"/>
          </a:p>
          <a:p>
            <a:pPr marL="1085850" lvl="2" indent="-171450">
              <a:buFont typeface="Wingdings" panose="05000000000000000000" pitchFamily="2" charset="2"/>
              <a:buChar char="§"/>
            </a:pPr>
            <a:r>
              <a:rPr lang="en-US"/>
              <a:t>Young or old, victims have been groomed to think their traffickers are their only source of protection in this world, one aspect of traumatic bonding.  Traumatic bonding is supported by:</a:t>
            </a:r>
          </a:p>
          <a:p>
            <a:pPr marL="628650" lvl="1" indent="-171450">
              <a:buFont typeface="Wingdings" panose="05000000000000000000" pitchFamily="2" charset="2"/>
              <a:buChar char="Ø"/>
            </a:pPr>
            <a:endParaRPr lang="en-US"/>
          </a:p>
          <a:p>
            <a:pPr marL="1543050" lvl="3" indent="-171450">
              <a:buFont typeface="Arial" pitchFamily="34" charset="0"/>
              <a:buChar char="•"/>
            </a:pPr>
            <a:r>
              <a:rPr lang="en-US"/>
              <a:t>Force including being beaten or chained</a:t>
            </a:r>
          </a:p>
          <a:p>
            <a:pPr marL="628650" lvl="1" indent="-171450">
              <a:buFont typeface="Wingdings" panose="05000000000000000000" pitchFamily="2" charset="2"/>
              <a:buChar char="Ø"/>
            </a:pPr>
            <a:endParaRPr lang="en-US"/>
          </a:p>
          <a:p>
            <a:pPr marL="1543050" lvl="3" indent="-171450">
              <a:buFont typeface="Arial" pitchFamily="34" charset="0"/>
              <a:buChar char="•"/>
            </a:pPr>
            <a:r>
              <a:rPr lang="en-US"/>
              <a:t>Fraud including being told a debt must be paid off</a:t>
            </a:r>
          </a:p>
          <a:p>
            <a:pPr marL="628650" lvl="1" indent="-171450">
              <a:buFont typeface="Wingdings" panose="05000000000000000000" pitchFamily="2" charset="2"/>
              <a:buChar char="Ø"/>
            </a:pPr>
            <a:endParaRPr lang="en-US"/>
          </a:p>
          <a:p>
            <a:pPr marL="1543050" lvl="3" indent="-171450">
              <a:buFont typeface="Arial" pitchFamily="34" charset="0"/>
              <a:buChar char="•"/>
            </a:pPr>
            <a:r>
              <a:rPr lang="en-US"/>
              <a:t>Coercion threatening friends or family </a:t>
            </a:r>
          </a:p>
          <a:p>
            <a:endParaRPr lang="en-US"/>
          </a:p>
          <a:p>
            <a:r>
              <a:rPr lang="en-US"/>
              <a:t>Minimal punishment:</a:t>
            </a:r>
          </a:p>
          <a:p>
            <a:endParaRPr lang="en-US"/>
          </a:p>
          <a:p>
            <a:pPr marL="171450" indent="-171450">
              <a:buFont typeface="Wingdings" panose="05000000000000000000" pitchFamily="2" charset="2"/>
              <a:buChar char="Ø"/>
            </a:pPr>
            <a:r>
              <a:rPr lang="en-US"/>
              <a:t>Laws are on the side of the trafficker.</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Hugh profits exist at the risk of low enforcement or punishment.</a:t>
            </a:r>
          </a:p>
          <a:p>
            <a:pPr marL="171450" indent="-171450">
              <a:buFont typeface="Wingdings" panose="05000000000000000000" pitchFamily="2" charset="2"/>
              <a:buChar char="Ø"/>
            </a:pPr>
            <a:endParaRPr lang="en-US"/>
          </a:p>
          <a:p>
            <a:pPr marL="0" indent="0">
              <a:buFont typeface="Wingdings" panose="05000000000000000000" pitchFamily="2" charset="2"/>
              <a:buNone/>
            </a:pPr>
            <a:r>
              <a:rPr lang="en-US"/>
              <a:t>Good rate of return:</a:t>
            </a:r>
          </a:p>
          <a:p>
            <a:pPr marL="0" indent="0">
              <a:buFont typeface="Wingdings" panose="05000000000000000000" pitchFamily="2" charset="2"/>
              <a:buNone/>
            </a:pPr>
            <a:endParaRPr lang="en-US"/>
          </a:p>
          <a:p>
            <a:pPr marL="171450" indent="-171450">
              <a:buFont typeface="Wingdings" panose="05000000000000000000" pitchFamily="2" charset="2"/>
              <a:buChar char="Ø"/>
            </a:pPr>
            <a:r>
              <a:rPr lang="en-US"/>
              <a:t>In Franklin County alone estimates of $75,000 a day is spent on commercial sex or over $27 million a year (Catch Court of Franklin County).</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88 counties exist</a:t>
            </a:r>
            <a:r>
              <a:rPr lang="en-US" baseline="0"/>
              <a:t> i</a:t>
            </a:r>
            <a:r>
              <a:rPr lang="en-US"/>
              <a:t>n Ohio…do the math.</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Basic premise of supply and demand exists and demand is high.</a:t>
            </a:r>
          </a:p>
        </p:txBody>
      </p:sp>
      <p:sp>
        <p:nvSpPr>
          <p:cNvPr id="4" name="Slide Number Placeholder 3"/>
          <p:cNvSpPr>
            <a:spLocks noGrp="1"/>
          </p:cNvSpPr>
          <p:nvPr>
            <p:ph type="sldNum" sz="quarter" idx="10"/>
          </p:nvPr>
        </p:nvSpPr>
        <p:spPr/>
        <p:txBody>
          <a:bodyPr/>
          <a:lstStyle/>
          <a:p>
            <a:fld id="{53F3B8F4-148D-4AA3-B7BC-29AF9FE6AD22}" type="slidenum">
              <a:rPr lang="en-US" smtClean="0"/>
              <a:t>15</a:t>
            </a:fld>
            <a:endParaRPr lang="en-US"/>
          </a:p>
        </p:txBody>
      </p:sp>
    </p:spTree>
    <p:extLst>
      <p:ext uri="{BB962C8B-B14F-4D97-AF65-F5344CB8AC3E}">
        <p14:creationId xmlns:p14="http://schemas.microsoft.com/office/powerpoint/2010/main" val="1531011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Because of the profitability margin, The A-M-P model builds on the three realities we just discussed as it applies to child and adult trafficking.</a:t>
            </a:r>
          </a:p>
          <a:p>
            <a:endParaRPr lang="en-US"/>
          </a:p>
          <a:p>
            <a:r>
              <a:rPr lang="en-US"/>
              <a:t>We know the eventual trafficker’s purpose and that force, fraud and coercion is the means to making money off trafficking.</a:t>
            </a:r>
          </a:p>
          <a:p>
            <a:endParaRPr lang="en-US"/>
          </a:p>
          <a:p>
            <a:r>
              <a:rPr lang="en-US"/>
              <a:t>But let’s peal back some of the layers associated with the action step, especially as they affect foster care  youth.</a:t>
            </a:r>
          </a:p>
          <a:p>
            <a:endParaRPr lang="en-US"/>
          </a:p>
          <a:p>
            <a:r>
              <a:rPr lang="en-US"/>
              <a:t>How does the trafficker induce, recruit harbor, transport, provide or obtain?</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16</a:t>
            </a:fld>
            <a:endParaRPr lang="en-US"/>
          </a:p>
        </p:txBody>
      </p:sp>
    </p:spTree>
    <p:extLst>
      <p:ext uri="{BB962C8B-B14F-4D97-AF65-F5344CB8AC3E}">
        <p14:creationId xmlns:p14="http://schemas.microsoft.com/office/powerpoint/2010/main" val="3793245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a:t>Today’s trafficker knows that certain locations are just venues for identifying victims and that foster kids can be the quickest ones to fall into their hands.</a:t>
            </a:r>
          </a:p>
          <a:p>
            <a:pPr marL="171450" indent="-171450">
              <a:buFont typeface="Wingdings" pitchFamily="2" charset="2"/>
              <a:buChar char="Ø"/>
            </a:pPr>
            <a:endParaRPr lang="en-US"/>
          </a:p>
          <a:p>
            <a:pPr marL="171450" indent="-171450">
              <a:buFont typeface="Wingdings" pitchFamily="2" charset="2"/>
              <a:buChar char="Ø"/>
            </a:pPr>
            <a:r>
              <a:rPr lang="en-US"/>
              <a:t>Unfortunately, today’s predators can turn to social media and to online chat rooms to make their job easier.</a:t>
            </a:r>
          </a:p>
          <a:p>
            <a:pPr marL="171450" indent="-171450">
              <a:buFont typeface="Wingdings" pitchFamily="2" charset="2"/>
              <a:buChar char="Ø"/>
            </a:pPr>
            <a:endParaRPr lang="en-US"/>
          </a:p>
          <a:p>
            <a:pPr marL="171450" indent="-171450">
              <a:buFont typeface="Wingdings" pitchFamily="2" charset="2"/>
              <a:buChar char="Ø"/>
            </a:pPr>
            <a:r>
              <a:rPr lang="en-US"/>
              <a:t>The internet is now the number one platform for recruitment.</a:t>
            </a:r>
          </a:p>
          <a:p>
            <a:pPr marL="171450" indent="-171450">
              <a:buFont typeface="Wingdings" pitchFamily="2" charset="2"/>
              <a:buChar char="Ø"/>
            </a:pPr>
            <a:endParaRPr lang="en-US"/>
          </a:p>
          <a:p>
            <a:pPr marL="171450" indent="-171450">
              <a:buFont typeface="Wingdings" pitchFamily="2" charset="2"/>
              <a:buChar char="Ø"/>
            </a:pPr>
            <a:r>
              <a:rPr lang="en-US" sz="1200" kern="1200">
                <a:solidFill>
                  <a:schemeClr val="tx1"/>
                </a:solidFill>
                <a:effectLst/>
                <a:latin typeface="+mn-lt"/>
                <a:ea typeface="+mn-ea"/>
                <a:cs typeface="+mn-cs"/>
              </a:rPr>
              <a:t>Kids who meet and communicate with strangers online are easy prey.   Traffickers have easy and anonymous access to children online where they can conceal their identity and roam without limit.</a:t>
            </a:r>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17</a:t>
            </a:fld>
            <a:endParaRPr lang="en-US"/>
          </a:p>
        </p:txBody>
      </p:sp>
    </p:spTree>
    <p:extLst>
      <p:ext uri="{BB962C8B-B14F-4D97-AF65-F5344CB8AC3E}">
        <p14:creationId xmlns:p14="http://schemas.microsoft.com/office/powerpoint/2010/main" val="2073856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Click three times.</a:t>
            </a:r>
          </a:p>
          <a:p>
            <a:endParaRPr lang="en-US"/>
          </a:p>
          <a:p>
            <a:pPr marL="228600" indent="-228600">
              <a:buFont typeface="Wingdings" pitchFamily="2" charset="2"/>
              <a:buChar char="Ø"/>
            </a:pPr>
            <a:r>
              <a:rPr lang="en-US" baseline="0"/>
              <a:t>First will be settings—These are the venues for identifying victims.</a:t>
            </a:r>
          </a:p>
          <a:p>
            <a:pPr marL="228600" indent="-228600">
              <a:buFont typeface="Wingdings" pitchFamily="2" charset="2"/>
              <a:buChar char="Ø"/>
            </a:pPr>
            <a:endParaRPr lang="en-US" baseline="0"/>
          </a:p>
          <a:p>
            <a:pPr marL="228600" indent="-228600">
              <a:buFont typeface="Wingdings" pitchFamily="2" charset="2"/>
              <a:buChar char="Ø"/>
            </a:pPr>
            <a:r>
              <a:rPr lang="en-US" baseline="0"/>
              <a:t>Second will be identification– These are the signs traffickers are looking for.</a:t>
            </a:r>
          </a:p>
          <a:p>
            <a:pPr marL="228600" indent="-228600">
              <a:buAutoNum type="arabicPeriod"/>
            </a:pPr>
            <a:endParaRPr lang="en-US" baseline="0"/>
          </a:p>
          <a:p>
            <a:pPr marL="628650" lvl="1" indent="-171450">
              <a:buFont typeface="Wingdings" pitchFamily="2" charset="2"/>
              <a:buChar char="§"/>
            </a:pPr>
            <a:r>
              <a:rPr lang="en-US" baseline="0"/>
              <a:t>Broken home often means no caring adult</a:t>
            </a:r>
          </a:p>
          <a:p>
            <a:pPr marL="628650" lvl="1" indent="-171450">
              <a:buFont typeface="Wingdings" pitchFamily="2" charset="2"/>
              <a:buChar char="§"/>
            </a:pPr>
            <a:r>
              <a:rPr lang="en-US" baseline="0"/>
              <a:t>Kids want a sense of belonging </a:t>
            </a:r>
          </a:p>
          <a:p>
            <a:pPr marL="628650" lvl="1" indent="-171450">
              <a:buFont typeface="Wingdings" pitchFamily="2" charset="2"/>
              <a:buChar char="§"/>
            </a:pPr>
            <a:r>
              <a:rPr lang="en-US" baseline="0"/>
              <a:t>They are often lonely (look for the kids not actively interacting with others)</a:t>
            </a:r>
          </a:p>
          <a:p>
            <a:pPr marL="628650" lvl="1" indent="-171450">
              <a:buFont typeface="Wingdings" pitchFamily="2" charset="2"/>
              <a:buChar char="§"/>
            </a:pPr>
            <a:r>
              <a:rPr lang="en-US" baseline="0"/>
              <a:t>Not protected by a mother or father figure</a:t>
            </a:r>
          </a:p>
          <a:p>
            <a:pPr marL="628650" lvl="1" indent="-171450">
              <a:buFont typeface="Wingdings" pitchFamily="2" charset="2"/>
              <a:buChar char="§"/>
            </a:pPr>
            <a:r>
              <a:rPr lang="en-US" baseline="0"/>
              <a:t>Look for a kid with trauma history- foster kids fit that bill</a:t>
            </a:r>
          </a:p>
          <a:p>
            <a:pPr marL="628650" lvl="1" indent="-171450">
              <a:buFont typeface="Wingdings" pitchFamily="2" charset="2"/>
              <a:buChar char="§"/>
            </a:pPr>
            <a:endParaRPr lang="en-US" baseline="0"/>
          </a:p>
          <a:p>
            <a:pPr marL="171450" indent="-171450">
              <a:buFont typeface="Wingdings" pitchFamily="2" charset="2"/>
              <a:buChar char="Ø"/>
            </a:pPr>
            <a:r>
              <a:rPr lang="en-US" baseline="0"/>
              <a:t>Third will be the moment of approach</a:t>
            </a:r>
          </a:p>
          <a:p>
            <a:pPr marL="685800" lvl="1" indent="-228600">
              <a:buFont typeface="Wingdings" pitchFamily="2" charset="2"/>
              <a:buChar char="§"/>
            </a:pPr>
            <a:r>
              <a:rPr lang="en-US" baseline="0"/>
              <a:t>In foster care</a:t>
            </a:r>
          </a:p>
          <a:p>
            <a:pPr marL="685800" lvl="1" indent="-228600">
              <a:buFont typeface="Wingdings" pitchFamily="2" charset="2"/>
              <a:buChar char="§"/>
            </a:pPr>
            <a:r>
              <a:rPr lang="en-US" baseline="0"/>
              <a:t>Aging out (big problem if they have no connections helping them to decide what is next)</a:t>
            </a:r>
          </a:p>
          <a:p>
            <a:pPr marL="685800" lvl="1" indent="-228600">
              <a:buFont typeface="Wingdings" pitchFamily="2" charset="2"/>
              <a:buChar char="§"/>
            </a:pPr>
            <a:endParaRPr lang="en-US" baseline="0"/>
          </a:p>
          <a:p>
            <a:pPr marL="228600" indent="-228600">
              <a:buFont typeface="Wingdings" pitchFamily="2" charset="2"/>
              <a:buAutoNum type="arabicPeriod" startAt="3"/>
            </a:pPr>
            <a:endParaRPr lang="en-US" baseline="0"/>
          </a:p>
          <a:p>
            <a:pPr marL="228600" indent="-228600">
              <a:buAutoNum type="arabicPeriod"/>
            </a:pPr>
            <a:endParaRPr lang="en-US" baseline="0"/>
          </a:p>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18</a:t>
            </a:fld>
            <a:endParaRPr lang="en-US"/>
          </a:p>
        </p:txBody>
      </p:sp>
    </p:spTree>
    <p:extLst>
      <p:ext uri="{BB962C8B-B14F-4D97-AF65-F5344CB8AC3E}">
        <p14:creationId xmlns:p14="http://schemas.microsoft.com/office/powerpoint/2010/main" val="197178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 with</a:t>
            </a:r>
            <a:r>
              <a:rPr lang="en-US" baseline="0"/>
              <a:t> “Befriend as a peer” and work your way to the right.</a:t>
            </a:r>
          </a:p>
          <a:p>
            <a:endParaRPr lang="en-US" baseline="0"/>
          </a:p>
          <a:p>
            <a:pPr marL="171450" indent="-171450">
              <a:buFont typeface="Wingdings" pitchFamily="2" charset="2"/>
              <a:buChar char="Ø"/>
            </a:pPr>
            <a:r>
              <a:rPr lang="en-US" baseline="0"/>
              <a:t>Many of these steps can overlap.</a:t>
            </a:r>
          </a:p>
          <a:p>
            <a:pPr marL="171450" indent="-171450">
              <a:buFont typeface="Wingdings" pitchFamily="2" charset="2"/>
              <a:buChar char="Ø"/>
            </a:pPr>
            <a:r>
              <a:rPr lang="en-US" baseline="0"/>
              <a:t>Many of these steps can take some time.</a:t>
            </a:r>
          </a:p>
          <a:p>
            <a:pPr marL="171450" indent="-171450">
              <a:buFont typeface="Wingdings" pitchFamily="2" charset="2"/>
              <a:buChar char="Ø"/>
            </a:pPr>
            <a:r>
              <a:rPr lang="en-US" baseline="0"/>
              <a:t>Many of these steps can as easily be done online or in person.</a:t>
            </a:r>
          </a:p>
          <a:p>
            <a:pPr marL="171450" indent="-171450">
              <a:buFont typeface="Wingdings" pitchFamily="2" charset="2"/>
              <a:buChar char="Ø"/>
            </a:pPr>
            <a:r>
              <a:rPr lang="en-US" baseline="0"/>
              <a:t>Many of these steps are meant to hook the victim and then reel him or her in.</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19</a:t>
            </a:fld>
            <a:endParaRPr lang="en-US"/>
          </a:p>
        </p:txBody>
      </p:sp>
    </p:spTree>
    <p:extLst>
      <p:ext uri="{BB962C8B-B14F-4D97-AF65-F5344CB8AC3E}">
        <p14:creationId xmlns:p14="http://schemas.microsoft.com/office/powerpoint/2010/main" val="332530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Click through each of the four sentences one at a time.</a:t>
            </a:r>
          </a:p>
          <a:p>
            <a:endParaRPr lang="en-US"/>
          </a:p>
          <a:p>
            <a:r>
              <a:rPr lang="en-US"/>
              <a:t>Add:</a:t>
            </a:r>
          </a:p>
          <a:p>
            <a:endParaRPr lang="en-US"/>
          </a:p>
          <a:p>
            <a:pPr marL="171450" indent="-171450">
              <a:buFont typeface="Wingdings" pitchFamily="2" charset="2"/>
              <a:buChar char="Ø"/>
            </a:pPr>
            <a:r>
              <a:rPr lang="en-US"/>
              <a:t>Three  movies  are in the franchise.</a:t>
            </a:r>
          </a:p>
          <a:p>
            <a:pPr marL="228600" indent="-228600">
              <a:buFont typeface="Wingdings" pitchFamily="2" charset="2"/>
              <a:buChar char="Ø"/>
            </a:pPr>
            <a:endParaRPr lang="en-US"/>
          </a:p>
          <a:p>
            <a:pPr marL="171450" indent="-171450">
              <a:buFont typeface="Wingdings" pitchFamily="2" charset="2"/>
              <a:buChar char="Ø"/>
            </a:pPr>
            <a:r>
              <a:rPr lang="en-US"/>
              <a:t>The movie perpetuates human fears of selling young girls into slavery (high price on the black market).</a:t>
            </a:r>
          </a:p>
          <a:p>
            <a:pPr marL="228600" indent="-228600">
              <a:buFont typeface="Wingdings" pitchFamily="2" charset="2"/>
              <a:buChar char="Ø"/>
            </a:pPr>
            <a:endParaRPr lang="en-US"/>
          </a:p>
          <a:p>
            <a:pPr marL="171450" indent="-171450">
              <a:buFont typeface="Wingdings" pitchFamily="2" charset="2"/>
              <a:buChar char="Ø"/>
            </a:pPr>
            <a:r>
              <a:rPr lang="en-US" err="1"/>
              <a:t>Neeson</a:t>
            </a:r>
            <a:r>
              <a:rPr lang="en-US"/>
              <a:t> is a former government operative rescuing 17-year-old daughter kidnapped in Paris.</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i="0" kern="1200">
                <a:solidFill>
                  <a:schemeClr val="tx1"/>
                </a:solidFill>
                <a:effectLst/>
                <a:latin typeface="+mn-lt"/>
                <a:ea typeface="+mn-ea"/>
                <a:cs typeface="+mn-cs"/>
              </a:rPr>
              <a:t>Play</a:t>
            </a:r>
            <a:r>
              <a:rPr lang="en-US" sz="1200" i="0" kern="1200" baseline="0">
                <a:solidFill>
                  <a:schemeClr val="tx1"/>
                </a:solidFill>
                <a:effectLst/>
                <a:latin typeface="+mn-lt"/>
                <a:ea typeface="+mn-ea"/>
                <a:cs typeface="+mn-cs"/>
              </a:rPr>
              <a:t> the clip on the next slide which says this quotation: </a:t>
            </a:r>
            <a:r>
              <a:rPr lang="en-US" sz="1200" i="1" kern="1200">
                <a:solidFill>
                  <a:schemeClr val="tx1"/>
                </a:solidFill>
                <a:effectLst/>
                <a:latin typeface="+mn-lt"/>
                <a:ea typeface="+mn-ea"/>
                <a:cs typeface="+mn-cs"/>
              </a:rPr>
              <a:t>"I don't know who you are. I don't know what you want. If you are looking for ransom, I can tell you I don't have money. But what I do have are </a:t>
            </a:r>
            <a:r>
              <a:rPr lang="en-US" sz="1200" b="0" i="1" kern="1200">
                <a:solidFill>
                  <a:schemeClr val="tx1"/>
                </a:solidFill>
                <a:effectLst/>
                <a:latin typeface="+mn-lt"/>
                <a:ea typeface="+mn-ea"/>
                <a:cs typeface="+mn-cs"/>
              </a:rPr>
              <a:t>a very particular set of skills</a:t>
            </a:r>
            <a:r>
              <a:rPr lang="en-US" sz="1200" i="1" kern="1200">
                <a:solidFill>
                  <a:schemeClr val="tx1"/>
                </a:solidFill>
                <a:effectLst/>
                <a:latin typeface="+mn-lt"/>
                <a:ea typeface="+mn-ea"/>
                <a:cs typeface="+mn-cs"/>
              </a:rPr>
              <a:t>, skills I have acquired over a very long career, skills that make me a nightmare for people like you. If you let my daughter go now, that'll be the end of it. I will not look for you. I will not pursue you. But if you don't, I will look for you, I will find you, and I will kill you."</a:t>
            </a:r>
            <a:endParaRPr lang="en-US" sz="1200" kern="1200">
              <a:solidFill>
                <a:schemeClr val="tx1"/>
              </a:solidFill>
              <a:effectLst/>
              <a:latin typeface="+mn-lt"/>
              <a:ea typeface="+mn-ea"/>
              <a:cs typeface="+mn-cs"/>
            </a:endParaRPr>
          </a:p>
          <a:p>
            <a:pPr marL="228600" indent="-228600">
              <a:buAutoNum type="arabicPeriod" startAt="2"/>
            </a:pPr>
            <a:endParaRPr lang="en-US"/>
          </a:p>
          <a:p>
            <a:pPr marL="228600" indent="-228600">
              <a:buAutoNum type="arabicPeriod" startAt="2"/>
            </a:pPr>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2</a:t>
            </a:fld>
            <a:endParaRPr lang="en-US"/>
          </a:p>
        </p:txBody>
      </p:sp>
    </p:spTree>
    <p:extLst>
      <p:ext uri="{BB962C8B-B14F-4D97-AF65-F5344CB8AC3E}">
        <p14:creationId xmlns:p14="http://schemas.microsoft.com/office/powerpoint/2010/main" val="2387687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a:t>
            </a:r>
            <a:r>
              <a:rPr lang="en-US" baseline="0"/>
              <a:t> Two clicks exist beginning with the blocks first.</a:t>
            </a:r>
          </a:p>
          <a:p>
            <a:endParaRPr lang="en-US" baseline="0"/>
          </a:p>
          <a:p>
            <a:pPr marL="171450" indent="-171450">
              <a:buFont typeface="Wingdings" pitchFamily="2" charset="2"/>
              <a:buChar char="Ø"/>
            </a:pPr>
            <a:r>
              <a:rPr lang="en-US" baseline="0"/>
              <a:t>Underdeveloped skills- kids fall prey because they don’t know how to thwart the trafficker’s efforts</a:t>
            </a:r>
          </a:p>
          <a:p>
            <a:pPr marL="171450" indent="-171450">
              <a:buFont typeface="Wingdings" pitchFamily="2" charset="2"/>
              <a:buChar char="Ø"/>
            </a:pPr>
            <a:endParaRPr lang="en-US" baseline="0"/>
          </a:p>
          <a:p>
            <a:pPr marL="171450" indent="-171450">
              <a:buFont typeface="Wingdings" pitchFamily="2" charset="2"/>
              <a:buChar char="Ø"/>
            </a:pPr>
            <a:r>
              <a:rPr lang="en-US" baseline="0"/>
              <a:t>Little experience with healthy relationships– easier for the trafficker to develop a bond</a:t>
            </a:r>
          </a:p>
          <a:p>
            <a:pPr marL="171450" indent="-171450">
              <a:buFont typeface="Wingdings" pitchFamily="2" charset="2"/>
              <a:buChar char="Ø"/>
            </a:pPr>
            <a:endParaRPr lang="en-US" baseline="0"/>
          </a:p>
          <a:p>
            <a:pPr marL="171450" indent="-171450">
              <a:buFont typeface="Wingdings" pitchFamily="2" charset="2"/>
              <a:buChar char="Ø"/>
            </a:pPr>
            <a:r>
              <a:rPr lang="en-US" baseline="0"/>
              <a:t>Manipulation makes it easier for trafficker to take advantage</a:t>
            </a:r>
          </a:p>
          <a:p>
            <a:pPr marL="171450" indent="-171450">
              <a:buFont typeface="Wingdings" pitchFamily="2" charset="2"/>
              <a:buChar char="Ø"/>
            </a:pPr>
            <a:endParaRPr lang="en-US" baseline="0"/>
          </a:p>
          <a:p>
            <a:pPr marL="171450" indent="-171450">
              <a:buFont typeface="Wingdings" pitchFamily="2" charset="2"/>
              <a:buChar char="Ø"/>
            </a:pPr>
            <a:r>
              <a:rPr lang="en-US" baseline="0"/>
              <a:t>Yost quote– no need for chains</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20</a:t>
            </a:fld>
            <a:endParaRPr lang="en-US"/>
          </a:p>
        </p:txBody>
      </p:sp>
    </p:spTree>
    <p:extLst>
      <p:ext uri="{BB962C8B-B14F-4D97-AF65-F5344CB8AC3E}">
        <p14:creationId xmlns:p14="http://schemas.microsoft.com/office/powerpoint/2010/main" val="230283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added</a:t>
            </a:r>
            <a:r>
              <a:rPr lang="en-US" baseline="0"/>
              <a:t> layers of vulnerabilities exist for two categories of foster youth.</a:t>
            </a:r>
          </a:p>
          <a:p>
            <a:endParaRPr lang="en-US" baseline="0"/>
          </a:p>
          <a:p>
            <a:pPr marL="171450" indent="-171450">
              <a:buFont typeface="Wingdings" pitchFamily="2" charset="2"/>
              <a:buChar char="Ø"/>
            </a:pPr>
            <a:r>
              <a:rPr lang="en-US" baseline="0"/>
              <a:t>AWOL  (Absent Without Leave from a Placement) Runaways</a:t>
            </a:r>
          </a:p>
          <a:p>
            <a:endParaRPr lang="en-US" baseline="0"/>
          </a:p>
          <a:p>
            <a:pPr marL="628650" lvl="1" indent="-171450">
              <a:buFont typeface="Wingdings" pitchFamily="2" charset="2"/>
              <a:buChar char="§"/>
            </a:pPr>
            <a:r>
              <a:rPr lang="en-US" baseline="0"/>
              <a:t>National Center for Missing and Exploited Children says that runaways are disproportionately vulnerable to sex trafficking.</a:t>
            </a:r>
          </a:p>
          <a:p>
            <a:pPr marL="0" indent="0">
              <a:buFont typeface="Wingdings" pitchFamily="2" charset="2"/>
              <a:buNone/>
            </a:pPr>
            <a:endParaRPr lang="en-US" baseline="0"/>
          </a:p>
          <a:p>
            <a:pPr marL="628650" lvl="1" indent="-171450">
              <a:buFont typeface="Wingdings" pitchFamily="2" charset="2"/>
              <a:buChar char="§"/>
            </a:pPr>
            <a:r>
              <a:rPr lang="en-US" baseline="0"/>
              <a:t>In 2018, 88% of reported runaways were identified as likely child sex trafficking victims missing from a foster home or group placement home.</a:t>
            </a:r>
          </a:p>
          <a:p>
            <a:pPr marL="171450" indent="-171450">
              <a:buFont typeface="Wingdings" pitchFamily="2" charset="2"/>
              <a:buChar char="Ø"/>
            </a:pPr>
            <a:endParaRPr lang="en-US" baseline="0"/>
          </a:p>
          <a:p>
            <a:pPr marL="228600" indent="-228600">
              <a:buFont typeface="Wingdings" pitchFamily="2" charset="2"/>
              <a:buChar char="Ø"/>
            </a:pPr>
            <a:r>
              <a:rPr lang="en-US" baseline="0"/>
              <a:t>Emancipated foster youth</a:t>
            </a:r>
          </a:p>
          <a:p>
            <a:pPr marL="171450" indent="-171450">
              <a:buFont typeface="Wingdings" pitchFamily="2" charset="2"/>
              <a:buChar char="Ø"/>
            </a:pPr>
            <a:endParaRPr lang="en-US" baseline="0"/>
          </a:p>
          <a:p>
            <a:pPr marL="628650" lvl="1" indent="-171450">
              <a:buFont typeface="Wingdings" pitchFamily="2" charset="2"/>
              <a:buChar char="§"/>
            </a:pPr>
            <a:r>
              <a:rPr lang="en-US" baseline="0"/>
              <a:t>They have no permanent home so there’s a high risk to victimization.</a:t>
            </a:r>
          </a:p>
          <a:p>
            <a:pPr marL="628650" lvl="1" indent="-171450">
              <a:buFont typeface="Wingdings" pitchFamily="2" charset="2"/>
              <a:buChar char="§"/>
            </a:pPr>
            <a:endParaRPr lang="en-US" baseline="0"/>
          </a:p>
          <a:p>
            <a:pPr marL="628650" lvl="1" indent="-171450">
              <a:buFont typeface="Wingdings" pitchFamily="2" charset="2"/>
              <a:buChar char="§"/>
            </a:pPr>
            <a:r>
              <a:rPr lang="en-US" baseline="0"/>
              <a:t>5 years and 5 placements in foster care reduces a youth’s ability to trust and to establish permanent connections, a major risk factor.</a:t>
            </a:r>
          </a:p>
          <a:p>
            <a:pPr marL="628650" lvl="1" indent="-171450">
              <a:buFont typeface="Wingdings" pitchFamily="2" charset="2"/>
              <a:buChar char="§"/>
            </a:pPr>
            <a:endParaRPr lang="en-US" baseline="0"/>
          </a:p>
          <a:p>
            <a:pPr marL="628650" lvl="1" indent="-171450">
              <a:buFont typeface="Wingdings" pitchFamily="2" charset="2"/>
              <a:buChar char="§"/>
            </a:pPr>
            <a:r>
              <a:rPr lang="en-US" baseline="0"/>
              <a:t>The other stats speak for themselves as to extra vulnerabilities of foster care youth.</a:t>
            </a:r>
          </a:p>
          <a:p>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21</a:t>
            </a:fld>
            <a:endParaRPr lang="en-US"/>
          </a:p>
        </p:txBody>
      </p:sp>
    </p:spTree>
    <p:extLst>
      <p:ext uri="{BB962C8B-B14F-4D97-AF65-F5344CB8AC3E}">
        <p14:creationId xmlns:p14="http://schemas.microsoft.com/office/powerpoint/2010/main" val="326353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Multiple clicks will bring up each statistic.</a:t>
            </a:r>
          </a:p>
          <a:p>
            <a:endParaRPr lang="en-US"/>
          </a:p>
          <a:p>
            <a:pPr marL="171450" indent="-171450">
              <a:buFont typeface="Wingdings" pitchFamily="2" charset="2"/>
              <a:buChar char="Ø"/>
            </a:pPr>
            <a:r>
              <a:rPr lang="en-US"/>
              <a:t>Complex</a:t>
            </a:r>
            <a:r>
              <a:rPr lang="en-US" baseline="0"/>
              <a:t> traumas make for a perfect storm.</a:t>
            </a:r>
          </a:p>
          <a:p>
            <a:pPr marL="171450" indent="-171450">
              <a:buFont typeface="Wingdings" pitchFamily="2" charset="2"/>
              <a:buChar char="Ø"/>
            </a:pPr>
            <a:endParaRPr lang="en-US" baseline="0"/>
          </a:p>
          <a:p>
            <a:pPr marL="171450" indent="-171450">
              <a:buFont typeface="Wingdings" pitchFamily="2" charset="2"/>
              <a:buChar char="Ø"/>
            </a:pPr>
            <a:r>
              <a:rPr lang="en-US" baseline="0"/>
              <a:t>Their trauma actually changes how their brain processes information so a statement such as “My pimp made me believe in heaven so I was willing to follow him to hell” reveals that a traumatized victim is often incapable of thinking straight.</a:t>
            </a:r>
          </a:p>
          <a:p>
            <a:pPr marL="0" indent="0">
              <a:buFont typeface="Wingdings" pitchFamily="2" charset="2"/>
              <a:buNone/>
            </a:pPr>
            <a:endParaRPr lang="en-US" baseline="0"/>
          </a:p>
          <a:p>
            <a:pPr marL="171450" indent="-171450">
              <a:buFont typeface="Wingdings" pitchFamily="2" charset="2"/>
              <a:buChar char="Ø"/>
            </a:pPr>
            <a:r>
              <a:rPr lang="en-US" baseline="0"/>
              <a:t>The hell includes all of the statistics on this slide. </a:t>
            </a:r>
          </a:p>
          <a:p>
            <a:endParaRPr lang="en-US" baseline="0"/>
          </a:p>
          <a:p>
            <a:r>
              <a:rPr lang="en-US" baseline="0"/>
              <a:t>Franklin County Catch Court is a specialty docket court for victims of human trafficking.</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22</a:t>
            </a:fld>
            <a:endParaRPr lang="en-US"/>
          </a:p>
        </p:txBody>
      </p:sp>
    </p:spTree>
    <p:extLst>
      <p:ext uri="{BB962C8B-B14F-4D97-AF65-F5344CB8AC3E}">
        <p14:creationId xmlns:p14="http://schemas.microsoft.com/office/powerpoint/2010/main" val="147451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Five clicks bring up each consequence</a:t>
            </a:r>
            <a:r>
              <a:rPr lang="en-US" baseline="0"/>
              <a:t> for a trafficked youth.</a:t>
            </a:r>
          </a:p>
          <a:p>
            <a:endParaRPr lang="en-US" baseline="0"/>
          </a:p>
          <a:p>
            <a:pPr marL="171450" indent="-171450">
              <a:buFont typeface="Wingdings" pitchFamily="2" charset="2"/>
              <a:buChar char="Ø"/>
            </a:pPr>
            <a:r>
              <a:rPr lang="en-US" baseline="0"/>
              <a:t>Emotional exhaustion and brokenness begins at an early age (death look, hollow look in their eyes).</a:t>
            </a:r>
          </a:p>
          <a:p>
            <a:pPr marL="171450" indent="-171450">
              <a:buFont typeface="Wingdings" pitchFamily="2" charset="2"/>
              <a:buChar char="Ø"/>
            </a:pPr>
            <a:endParaRPr lang="en-US" baseline="0"/>
          </a:p>
          <a:p>
            <a:pPr marL="171450" indent="-171450">
              <a:buFont typeface="Wingdings" pitchFamily="2" charset="2"/>
              <a:buChar char="Ø"/>
            </a:pPr>
            <a:r>
              <a:rPr lang="en-US" baseline="0"/>
              <a:t>Trust they gave freely as children makes their lack of trust in anyone or in any institution so readily understandable.</a:t>
            </a:r>
          </a:p>
          <a:p>
            <a:pPr marL="171450" indent="-171450">
              <a:buFont typeface="Wingdings" pitchFamily="2" charset="2"/>
              <a:buChar char="Ø"/>
            </a:pPr>
            <a:endParaRPr lang="en-US" baseline="0"/>
          </a:p>
          <a:p>
            <a:pPr marL="171450" indent="-171450">
              <a:buFont typeface="Wingdings" pitchFamily="2" charset="2"/>
              <a:buChar char="Ø"/>
            </a:pPr>
            <a:r>
              <a:rPr lang="en-US" baseline="0"/>
              <a:t>They have learned that their bodies belong to someone else.</a:t>
            </a:r>
          </a:p>
          <a:p>
            <a:pPr marL="171450" indent="-171450">
              <a:buFont typeface="Wingdings" pitchFamily="2" charset="2"/>
              <a:buChar char="Ø"/>
            </a:pPr>
            <a:endParaRPr lang="en-US" baseline="0"/>
          </a:p>
          <a:p>
            <a:pPr marL="171450" indent="-171450">
              <a:buFont typeface="Wingdings" pitchFamily="2" charset="2"/>
              <a:buChar char="Ø"/>
            </a:pPr>
            <a:r>
              <a:rPr lang="en-US" baseline="0"/>
              <a:t>The goal of the trafficker is to get the victim to fear death and yet to be grateful to the trafficker for being alive.</a:t>
            </a:r>
          </a:p>
          <a:p>
            <a:pPr marL="171450" indent="-171450">
              <a:buFont typeface="Wingdings" pitchFamily="2" charset="2"/>
              <a:buChar char="Ø"/>
            </a:pPr>
            <a:endParaRPr lang="en-US" baseline="0"/>
          </a:p>
          <a:p>
            <a:pPr marL="171450" indent="-171450">
              <a:buFont typeface="Wingdings" pitchFamily="2" charset="2"/>
              <a:buChar char="Ø"/>
            </a:pPr>
            <a:r>
              <a:rPr lang="en-US" baseline="0"/>
              <a:t>The goal of the victim is just to live another day.</a:t>
            </a:r>
          </a:p>
          <a:p>
            <a:pPr marL="171450" indent="-171450">
              <a:buFont typeface="Wingdings" pitchFamily="2" charset="2"/>
              <a:buChar char="Ø"/>
            </a:pPr>
            <a:endParaRPr lang="en-US" baseline="0"/>
          </a:p>
          <a:p>
            <a:pPr marL="171450" indent="-171450">
              <a:buFont typeface="Wingdings" pitchFamily="2" charset="2"/>
              <a:buChar char="Ø"/>
            </a:pPr>
            <a:r>
              <a:rPr lang="en-US" baseline="0"/>
              <a:t>They are now in the power wheel of the trafficker (next slide).</a:t>
            </a:r>
          </a:p>
          <a:p>
            <a:pPr marL="171450" indent="-171450">
              <a:buFont typeface="Wingdings" pitchFamily="2" charset="2"/>
              <a:buChar char="Ø"/>
            </a:pPr>
            <a:endParaRPr lang="en-US" baseline="0"/>
          </a:p>
          <a:p>
            <a:pPr marL="171450" indent="-171450">
              <a:buFont typeface="Wingdings" pitchFamily="2" charset="2"/>
              <a:buChar char="Ø"/>
            </a:pPr>
            <a:endParaRPr lang="en-US" baseline="0"/>
          </a:p>
          <a:p>
            <a:pPr marL="171450" indent="-17145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23</a:t>
            </a:fld>
            <a:endParaRPr lang="en-US"/>
          </a:p>
        </p:txBody>
      </p:sp>
    </p:spTree>
    <p:extLst>
      <p:ext uri="{BB962C8B-B14F-4D97-AF65-F5344CB8AC3E}">
        <p14:creationId xmlns:p14="http://schemas.microsoft.com/office/powerpoint/2010/main" val="346956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 slide that summarizes</a:t>
            </a:r>
            <a:r>
              <a:rPr lang="en-US" baseline="0"/>
              <a:t> all previous slides about the perfect storm engulfing these kids.</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24</a:t>
            </a:fld>
            <a:endParaRPr lang="en-US"/>
          </a:p>
        </p:txBody>
      </p:sp>
    </p:spTree>
    <p:extLst>
      <p:ext uri="{BB962C8B-B14F-4D97-AF65-F5344CB8AC3E}">
        <p14:creationId xmlns:p14="http://schemas.microsoft.com/office/powerpoint/2010/main" val="304629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Ohio</a:t>
            </a:r>
            <a:r>
              <a:rPr lang="en-US" baseline="0"/>
              <a:t> State Supreme Court published Juvenile Human Trafficking, Ohio Laws, and a Safe Harbor Response Bench Card (the next four slides) detailing the red flags we should be aware of, especially as we encounter foster youth within the justice system.</a:t>
            </a:r>
          </a:p>
          <a:p>
            <a:endParaRPr lang="en-US" baseline="0"/>
          </a:p>
          <a:p>
            <a:r>
              <a:rPr lang="en-US" baseline="0"/>
              <a:t>Underlying Circumstances Red Flags:</a:t>
            </a:r>
          </a:p>
          <a:p>
            <a:endParaRPr lang="en-US" baseline="0"/>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Multiple places with minimal social support</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Homelessness</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Disconnected from family</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Guardianship by unrelated adult or older male/female friend</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Family history of prostitution or solicitation</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History of physical or sexual abuse or neglect</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History of domestic violence or family dysfunction</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Unsure or unwilling to give “home” address or identify other household members</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Fearful of consequences for not following rules, e.g. returning “home” at set times</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Lives in a hotel or reports frequent travel to other cities</a:t>
            </a:r>
          </a:p>
          <a:p>
            <a:pPr marL="171450" lvl="0" indent="-171450">
              <a:lnSpc>
                <a:spcPct val="200000"/>
              </a:lnSpc>
              <a:buFont typeface="Wingdings" pitchFamily="2" charset="2"/>
              <a:buChar char="Ø"/>
            </a:pPr>
            <a:endParaRPr lang="en-US" sz="1200" kern="1200">
              <a:solidFill>
                <a:schemeClr val="tx1"/>
              </a:solidFill>
              <a:effectLst/>
              <a:latin typeface="+mn-lt"/>
              <a:ea typeface="+mn-ea"/>
              <a:cs typeface="+mn-cs"/>
            </a:endParaRPr>
          </a:p>
          <a:p>
            <a:pPr marL="171450" lvl="0" indent="-171450">
              <a:lnSpc>
                <a:spcPct val="200000"/>
              </a:lnSpc>
              <a:buFont typeface="Wingdings" pitchFamily="2" charset="2"/>
              <a:buChar char="Ø"/>
            </a:pPr>
            <a:r>
              <a:rPr lang="en-US" sz="1200" kern="1200">
                <a:solidFill>
                  <a:schemeClr val="tx1"/>
                </a:solidFill>
                <a:effectLst/>
                <a:latin typeface="+mn-lt"/>
                <a:ea typeface="+mn-ea"/>
                <a:cs typeface="+mn-cs"/>
              </a:rPr>
              <a:t>Concerned about immigration documents or status</a:t>
            </a:r>
          </a:p>
          <a:p>
            <a:pPr marL="171450" indent="-171450">
              <a:lnSpc>
                <a:spcPct val="200000"/>
              </a:lnSpc>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25</a:t>
            </a:fld>
            <a:endParaRPr lang="en-US"/>
          </a:p>
        </p:txBody>
      </p:sp>
    </p:spTree>
    <p:extLst>
      <p:ext uri="{BB962C8B-B14F-4D97-AF65-F5344CB8AC3E}">
        <p14:creationId xmlns:p14="http://schemas.microsoft.com/office/powerpoint/2010/main" val="1052038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Emotional</a:t>
            </a:r>
            <a:r>
              <a:rPr lang="en-US" baseline="0"/>
              <a:t> and Behavioral Red Flags:</a:t>
            </a:r>
          </a:p>
          <a:p>
            <a:endParaRPr lang="en-US" baseline="0"/>
          </a:p>
          <a:p>
            <a:pPr marL="171450" lvl="0" indent="-171450">
              <a:buFont typeface="Wingdings" pitchFamily="2" charset="2"/>
              <a:buChar char="Ø"/>
            </a:pPr>
            <a:r>
              <a:rPr lang="en-US" sz="1200" kern="1200">
                <a:solidFill>
                  <a:schemeClr val="tx1"/>
                </a:solidFill>
                <a:effectLst/>
                <a:latin typeface="+mn-lt"/>
                <a:ea typeface="+mn-ea"/>
                <a:cs typeface="+mn-cs"/>
              </a:rPr>
              <a:t>Signs of trauma</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Unusually paranoid or fearful</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Emotional extremes, such as numbness, dulled affect, depressed, low self-esteem or submissive, or angry, defiant, belligerent, or defensive</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Guilt and shame</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Significant changes in behavior, e.g., falling asleep in school, overtly sexual, preoccupied with money</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Hanging around much older men or women</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Increasingly truant or absent from school</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Gang affiliation</a:t>
            </a:r>
          </a:p>
          <a:p>
            <a:pPr marL="171450" indent="-17145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26</a:t>
            </a:fld>
            <a:endParaRPr lang="en-US"/>
          </a:p>
        </p:txBody>
      </p:sp>
    </p:spTree>
    <p:extLst>
      <p:ext uri="{BB962C8B-B14F-4D97-AF65-F5344CB8AC3E}">
        <p14:creationId xmlns:p14="http://schemas.microsoft.com/office/powerpoint/2010/main" val="166072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Health</a:t>
            </a:r>
            <a:r>
              <a:rPr lang="en-US" baseline="0"/>
              <a:t> Red Flags:</a:t>
            </a:r>
          </a:p>
          <a:p>
            <a:endParaRPr lang="en-US" baseline="0"/>
          </a:p>
          <a:p>
            <a:pPr marL="171450" lvl="0" indent="-171450">
              <a:buFont typeface="Wingdings" pitchFamily="2" charset="2"/>
              <a:buChar char="Ø"/>
            </a:pPr>
            <a:r>
              <a:rPr lang="en-US" sz="1200" kern="1200">
                <a:solidFill>
                  <a:schemeClr val="tx1"/>
                </a:solidFill>
                <a:effectLst/>
                <a:latin typeface="+mn-lt"/>
                <a:ea typeface="+mn-ea"/>
                <a:cs typeface="+mn-cs"/>
              </a:rPr>
              <a:t>Substance use and abuse</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Unexplained bruises or injuries, e.g., broken bones, burns, or cuts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Signs of prolonged, undiagnosed, or untreated illness or disease, e.g., bed bugs or other parasites, or frequent bladder or yeast infections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Signs of malnourishment or excessive hunger</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Signs of extreme fatigue or exhaustion</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Sexually transmitted infections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Multiple pregnancies, miscarriages, or terminations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Chronic dental problems</a:t>
            </a:r>
          </a:p>
          <a:p>
            <a:pPr marL="171450" indent="-17145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27</a:t>
            </a:fld>
            <a:endParaRPr lang="en-US"/>
          </a:p>
        </p:txBody>
      </p:sp>
    </p:spTree>
    <p:extLst>
      <p:ext uri="{BB962C8B-B14F-4D97-AF65-F5344CB8AC3E}">
        <p14:creationId xmlns:p14="http://schemas.microsoft.com/office/powerpoint/2010/main" val="3955633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Appearance Red Flags:</a:t>
            </a:r>
          </a:p>
          <a:p>
            <a:endParaRPr lang="en-US"/>
          </a:p>
          <a:p>
            <a:pPr marL="171450" lvl="0" indent="-171450">
              <a:buFont typeface="Wingdings" pitchFamily="2" charset="2"/>
              <a:buChar char="Ø"/>
            </a:pPr>
            <a:r>
              <a:rPr lang="en-US" sz="1200" kern="1200">
                <a:solidFill>
                  <a:schemeClr val="tx1"/>
                </a:solidFill>
                <a:effectLst/>
                <a:latin typeface="+mn-lt"/>
                <a:ea typeface="+mn-ea"/>
                <a:cs typeface="+mn-cs"/>
              </a:rPr>
              <a:t>Inappropriately dressed for weather, location, or age</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Branding or tattoos, e.g., boyfriend/girlfriend or friend’s name, gang, or other symbol as if indicating ownership</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New hairstyle, professional manicure, clothes, shoes, electronic or expensive gifts they couldn’t have afforded</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Large amounts of cash, prepaid credit cards, hotel keys, receipts, matches, or multiple cellphones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Non-verbal communication with an unrelated adult, e.g., seeking approval before answering questions</a:t>
            </a:r>
          </a:p>
          <a:p>
            <a:pPr marL="171450" lvl="0" indent="-171450">
              <a:buFont typeface="Wingdings" pitchFamily="2" charset="2"/>
              <a:buChar char="Ø"/>
            </a:pPr>
            <a:endParaRPr lang="en-US" sz="1200" kern="1200">
              <a:solidFill>
                <a:schemeClr val="tx1"/>
              </a:solidFill>
              <a:effectLst/>
              <a:latin typeface="+mn-lt"/>
              <a:ea typeface="+mn-ea"/>
              <a:cs typeface="+mn-cs"/>
            </a:endParaRPr>
          </a:p>
          <a:p>
            <a:pPr marL="171450" lvl="0" indent="-171450">
              <a:buFont typeface="Wingdings" pitchFamily="2" charset="2"/>
              <a:buChar char="Ø"/>
            </a:pPr>
            <a:r>
              <a:rPr lang="en-US" sz="1200" kern="1200">
                <a:solidFill>
                  <a:schemeClr val="tx1"/>
                </a:solidFill>
                <a:effectLst/>
                <a:latin typeface="+mn-lt"/>
                <a:ea typeface="+mn-ea"/>
                <a:cs typeface="+mn-cs"/>
              </a:rPr>
              <a:t>Presence of an overtly controlling or concerned older male or female friend</a:t>
            </a:r>
          </a:p>
          <a:p>
            <a:pPr marL="0" indent="0">
              <a:buFont typeface="Wingdings" pitchFamily="2" charset="2"/>
              <a:buNone/>
            </a:pPr>
            <a:r>
              <a:rPr lang="en-US" sz="1200" kern="1200">
                <a:solidFill>
                  <a:schemeClr val="tx1"/>
                </a:solidFill>
                <a:effectLst/>
                <a:latin typeface="+mn-lt"/>
                <a:ea typeface="+mn-ea"/>
                <a:cs typeface="+mn-cs"/>
              </a:rPr>
              <a:t> </a:t>
            </a:r>
          </a:p>
          <a:p>
            <a:pPr marL="171450" indent="-17145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28</a:t>
            </a:fld>
            <a:endParaRPr lang="en-US"/>
          </a:p>
        </p:txBody>
      </p:sp>
    </p:spTree>
    <p:extLst>
      <p:ext uri="{BB962C8B-B14F-4D97-AF65-F5344CB8AC3E}">
        <p14:creationId xmlns:p14="http://schemas.microsoft.com/office/powerpoint/2010/main" val="107637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r>
              <a:rPr lang="en-US" baseline="0"/>
              <a:t> of branding done by traffickers….all about ownership to make money</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29</a:t>
            </a:fld>
            <a:endParaRPr lang="en-US"/>
          </a:p>
        </p:txBody>
      </p:sp>
    </p:spTree>
    <p:extLst>
      <p:ext uri="{BB962C8B-B14F-4D97-AF65-F5344CB8AC3E}">
        <p14:creationId xmlns:p14="http://schemas.microsoft.com/office/powerpoint/2010/main" val="260718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Play clip.</a:t>
            </a:r>
          </a:p>
        </p:txBody>
      </p:sp>
      <p:sp>
        <p:nvSpPr>
          <p:cNvPr id="4" name="Slide Number Placeholder 3"/>
          <p:cNvSpPr>
            <a:spLocks noGrp="1"/>
          </p:cNvSpPr>
          <p:nvPr>
            <p:ph type="sldNum" sz="quarter" idx="5"/>
          </p:nvPr>
        </p:nvSpPr>
        <p:spPr/>
        <p:txBody>
          <a:bodyPr/>
          <a:lstStyle/>
          <a:p>
            <a:fld id="{53F3B8F4-148D-4AA3-B7BC-29AF9FE6AD22}" type="slidenum">
              <a:rPr lang="en-US" smtClean="0"/>
              <a:t>3</a:t>
            </a:fld>
            <a:endParaRPr lang="en-US"/>
          </a:p>
        </p:txBody>
      </p:sp>
    </p:spTree>
    <p:extLst>
      <p:ext uri="{BB962C8B-B14F-4D97-AF65-F5344CB8AC3E}">
        <p14:creationId xmlns:p14="http://schemas.microsoft.com/office/powerpoint/2010/main" val="3732559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Wingdings" pitchFamily="2" charset="2"/>
              <a:buChar char="Ø"/>
            </a:pPr>
            <a:r>
              <a:rPr lang="en-US"/>
              <a:t>The devastation</a:t>
            </a:r>
            <a:r>
              <a:rPr lang="en-US" baseline="0"/>
              <a:t> wrought by human trafficking is heart-wrenching and grim.</a:t>
            </a:r>
          </a:p>
          <a:p>
            <a:pPr marL="228600" indent="-228600">
              <a:buFont typeface="Wingdings" pitchFamily="2" charset="2"/>
              <a:buChar char="Ø"/>
            </a:pPr>
            <a:endParaRPr lang="en-US" baseline="0"/>
          </a:p>
          <a:p>
            <a:pPr marL="228600" indent="-228600">
              <a:buFont typeface="Wingdings" pitchFamily="2" charset="2"/>
              <a:buChar char="Ø"/>
            </a:pPr>
            <a:r>
              <a:rPr lang="en-US" baseline="0"/>
              <a:t>No age, gender, ethnicity, race or socioeconomic status is spared.</a:t>
            </a:r>
          </a:p>
          <a:p>
            <a:pPr marL="228600" indent="-228600">
              <a:buFont typeface="Wingdings" pitchFamily="2" charset="2"/>
              <a:buChar char="Ø"/>
            </a:pPr>
            <a:endParaRPr lang="en-US" baseline="0"/>
          </a:p>
          <a:p>
            <a:pPr marL="228600" indent="-228600">
              <a:buFont typeface="Wingdings" pitchFamily="2" charset="2"/>
              <a:buChar char="Ø"/>
            </a:pPr>
            <a:r>
              <a:rPr lang="en-US" baseline="0"/>
              <a:t>The question is “What can we do?”</a:t>
            </a:r>
          </a:p>
          <a:p>
            <a:pPr marL="228600" indent="-228600">
              <a:buFont typeface="Wingdings" pitchFamily="2" charset="2"/>
              <a:buChar char="Ø"/>
            </a:pPr>
            <a:endParaRPr lang="en-US" baseline="0"/>
          </a:p>
          <a:p>
            <a:pPr marL="228600" indent="-22860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30</a:t>
            </a:fld>
            <a:endParaRPr lang="en-US"/>
          </a:p>
        </p:txBody>
      </p:sp>
    </p:spTree>
    <p:extLst>
      <p:ext uri="{BB962C8B-B14F-4D97-AF65-F5344CB8AC3E}">
        <p14:creationId xmlns:p14="http://schemas.microsoft.com/office/powerpoint/2010/main" val="260718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begin statewide with</a:t>
            </a:r>
            <a:r>
              <a:rPr lang="en-US" baseline="0"/>
              <a:t> the Ohio Attorney General’s Human Trafficking Initiative…a priority in the AG’s office.  Under the AG’s initiative umbrella are the: </a:t>
            </a:r>
          </a:p>
          <a:p>
            <a:endParaRPr lang="en-US" baseline="0"/>
          </a:p>
          <a:p>
            <a:pPr marL="171450" indent="-171450">
              <a:buFont typeface="Wingdings" pitchFamily="2" charset="2"/>
              <a:buChar char="Ø"/>
            </a:pPr>
            <a:r>
              <a:rPr lang="en-US" baseline="0"/>
              <a:t>Human Trafficking Commission</a:t>
            </a:r>
          </a:p>
          <a:p>
            <a:pPr marL="171450" indent="-171450">
              <a:buFont typeface="Wingdings" pitchFamily="2" charset="2"/>
              <a:buChar char="Ø"/>
            </a:pPr>
            <a:endParaRPr lang="en-US" baseline="0"/>
          </a:p>
          <a:p>
            <a:pPr marL="171450" indent="-171450">
              <a:buFont typeface="Wingdings" pitchFamily="2" charset="2"/>
              <a:buChar char="Ø"/>
            </a:pPr>
            <a:r>
              <a:rPr lang="en-US" baseline="0"/>
              <a:t>Ohio Organized Crime Investigations Commission</a:t>
            </a:r>
          </a:p>
          <a:p>
            <a:pPr marL="171450" indent="-171450">
              <a:buFont typeface="Wingdings" pitchFamily="2" charset="2"/>
              <a:buChar char="Ø"/>
            </a:pPr>
            <a:endParaRPr lang="en-US" baseline="0"/>
          </a:p>
          <a:p>
            <a:pPr marL="171450" indent="-171450">
              <a:buFont typeface="Wingdings" pitchFamily="2" charset="2"/>
              <a:buChar char="Ø"/>
            </a:pPr>
            <a:r>
              <a:rPr lang="en-US" baseline="0"/>
              <a:t>Bureau of Criminal Investigation</a:t>
            </a:r>
          </a:p>
          <a:p>
            <a:pPr marL="171450" indent="-171450">
              <a:buFont typeface="Wingdings" pitchFamily="2" charset="2"/>
              <a:buChar char="Ø"/>
            </a:pPr>
            <a:endParaRPr lang="en-US" baseline="0"/>
          </a:p>
          <a:p>
            <a:pPr marL="171450" indent="-171450">
              <a:buFont typeface="Wingdings" pitchFamily="2" charset="2"/>
              <a:buChar char="Ø"/>
            </a:pPr>
            <a:r>
              <a:rPr lang="en-US" baseline="0"/>
              <a:t>Ohio Peace Officer Training Academy</a:t>
            </a:r>
          </a:p>
          <a:p>
            <a:pPr marL="171450" indent="-171450">
              <a:buFont typeface="Wingdings" pitchFamily="2" charset="2"/>
              <a:buChar char="Ø"/>
            </a:pPr>
            <a:endParaRPr lang="en-US" baseline="0"/>
          </a:p>
          <a:p>
            <a:pPr marL="0" indent="0">
              <a:buFont typeface="Wingdings" pitchFamily="2" charset="2"/>
              <a:buNone/>
            </a:pPr>
            <a:r>
              <a:rPr lang="en-US" baseline="0"/>
              <a:t>These agencies are developing multidisciplinary teams to determine best practices with other</a:t>
            </a:r>
          </a:p>
          <a:p>
            <a:pPr marL="0" indent="0">
              <a:buFont typeface="Wingdings" pitchFamily="2" charset="2"/>
              <a:buNone/>
            </a:pPr>
            <a:endParaRPr lang="en-US" baseline="0"/>
          </a:p>
          <a:p>
            <a:pPr marL="171450" indent="-171450">
              <a:buFont typeface="Wingdings" pitchFamily="2" charset="2"/>
              <a:buChar char="Ø"/>
            </a:pPr>
            <a:r>
              <a:rPr lang="en-US" baseline="0"/>
              <a:t>Local law enforcement</a:t>
            </a:r>
          </a:p>
          <a:p>
            <a:pPr marL="171450" indent="-171450">
              <a:buFont typeface="Wingdings" pitchFamily="2" charset="2"/>
              <a:buChar char="Ø"/>
            </a:pPr>
            <a:endParaRPr lang="en-US" baseline="0"/>
          </a:p>
          <a:p>
            <a:pPr marL="171450" indent="-171450">
              <a:buFont typeface="Wingdings" pitchFamily="2" charset="2"/>
              <a:buChar char="Ø"/>
            </a:pPr>
            <a:r>
              <a:rPr lang="en-US" baseline="0"/>
              <a:t>Social-service agencies</a:t>
            </a:r>
          </a:p>
          <a:p>
            <a:pPr marL="171450" indent="-171450">
              <a:buFont typeface="Wingdings" pitchFamily="2" charset="2"/>
              <a:buChar char="Ø"/>
            </a:pPr>
            <a:endParaRPr lang="en-US" baseline="0"/>
          </a:p>
          <a:p>
            <a:pPr marL="171450" indent="-171450">
              <a:buFont typeface="Wingdings" pitchFamily="2" charset="2"/>
              <a:buChar char="Ø"/>
            </a:pPr>
            <a:r>
              <a:rPr lang="en-US" baseline="0"/>
              <a:t>Nonprofits</a:t>
            </a:r>
          </a:p>
          <a:p>
            <a:pPr marL="171450" indent="-171450">
              <a:buFont typeface="Wingdings" pitchFamily="2" charset="2"/>
              <a:buChar char="Ø"/>
            </a:pPr>
            <a:endParaRPr lang="en-US" baseline="0"/>
          </a:p>
          <a:p>
            <a:pPr marL="171450" indent="-171450">
              <a:buFont typeface="Wingdings" pitchFamily="2" charset="2"/>
              <a:buChar char="Ø"/>
            </a:pPr>
            <a:r>
              <a:rPr lang="en-US" baseline="0"/>
              <a:t>Trafficking coalitions </a:t>
            </a:r>
          </a:p>
          <a:p>
            <a:pPr marL="171450" indent="-171450">
              <a:buFont typeface="Wingdings" pitchFamily="2" charset="2"/>
              <a:buChar char="Ø"/>
            </a:pPr>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53F3B8F4-148D-4AA3-B7BC-29AF9FE6AD22}" type="slidenum">
              <a:rPr lang="en-US" smtClean="0"/>
              <a:t>31</a:t>
            </a:fld>
            <a:endParaRPr lang="en-US"/>
          </a:p>
        </p:txBody>
      </p:sp>
    </p:spTree>
    <p:extLst>
      <p:ext uri="{BB962C8B-B14F-4D97-AF65-F5344CB8AC3E}">
        <p14:creationId xmlns:p14="http://schemas.microsoft.com/office/powerpoint/2010/main" val="1341518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a:t>Directions: Click</a:t>
            </a:r>
            <a:r>
              <a:rPr lang="en-US" baseline="0"/>
              <a:t> through each statement one-at-a-time.</a:t>
            </a:r>
            <a:endParaRPr lang="en-US"/>
          </a:p>
          <a:p>
            <a:pPr marL="0" indent="0">
              <a:buFont typeface="Wingdings" pitchFamily="2" charset="2"/>
              <a:buNone/>
            </a:pPr>
            <a:endParaRPr lang="en-US"/>
          </a:p>
          <a:p>
            <a:pPr marL="0" indent="0">
              <a:buFont typeface="Wingdings" pitchFamily="2" charset="2"/>
              <a:buNone/>
            </a:pPr>
            <a:r>
              <a:rPr lang="en-US"/>
              <a:t>Multidisciplinary</a:t>
            </a:r>
            <a:r>
              <a:rPr lang="en-US" baseline="0"/>
              <a:t> efforts include:</a:t>
            </a:r>
          </a:p>
          <a:p>
            <a:pPr marL="0" indent="0">
              <a:buFont typeface="Wingdings" pitchFamily="2" charset="2"/>
              <a:buNone/>
            </a:pPr>
            <a:endParaRPr lang="en-US" baseline="0"/>
          </a:p>
          <a:p>
            <a:pPr marL="171450" indent="-171450">
              <a:buFont typeface="Wingdings" pitchFamily="2" charset="2"/>
              <a:buChar char="Ø"/>
            </a:pPr>
            <a:r>
              <a:rPr lang="en-US" baseline="0"/>
              <a:t>Recognizing and addressing the scope through public education</a:t>
            </a:r>
          </a:p>
          <a:p>
            <a:pPr marL="171450" indent="-171450">
              <a:buFont typeface="Wingdings" pitchFamily="2" charset="2"/>
              <a:buChar char="Ø"/>
            </a:pPr>
            <a:endParaRPr lang="en-US" baseline="0"/>
          </a:p>
          <a:p>
            <a:pPr marL="171450" indent="-171450">
              <a:buFont typeface="Wingdings" pitchFamily="2" charset="2"/>
              <a:buChar char="Ø"/>
            </a:pPr>
            <a:r>
              <a:rPr lang="en-US" baseline="0"/>
              <a:t>Cutting demand by catching, shaming, and punishing people who attempt to buy sex, especially from children</a:t>
            </a:r>
          </a:p>
          <a:p>
            <a:pPr marL="171450" indent="-171450">
              <a:buFont typeface="Wingdings" pitchFamily="2" charset="2"/>
              <a:buChar char="Ø"/>
            </a:pPr>
            <a:endParaRPr lang="en-US" baseline="0"/>
          </a:p>
          <a:p>
            <a:pPr marL="171450" indent="-171450">
              <a:buFont typeface="Wingdings" pitchFamily="2" charset="2"/>
              <a:buChar char="Ø"/>
            </a:pPr>
            <a:r>
              <a:rPr lang="en-US" baseline="0"/>
              <a:t>Change state laws and education officers and prosecutors (State Senator Teresa </a:t>
            </a:r>
            <a:r>
              <a:rPr lang="en-US" baseline="0" err="1"/>
              <a:t>Fedor</a:t>
            </a:r>
            <a:r>
              <a:rPr lang="en-US" baseline="0"/>
              <a:t> just recently introduced the Protect Trafficked Minors Act that will eliminate Ohio’s current two-tiered system in child sex trafficking laws, for example.)</a:t>
            </a:r>
          </a:p>
          <a:p>
            <a:pPr marL="171450" indent="-171450">
              <a:buFont typeface="Wingdings" pitchFamily="2" charset="2"/>
              <a:buChar char="Ø"/>
            </a:pPr>
            <a:endParaRPr lang="en-US" baseline="0"/>
          </a:p>
          <a:p>
            <a:pPr marL="628650" lvl="1" indent="-171450">
              <a:buFont typeface="Arial" pitchFamily="34" charset="0"/>
              <a:buChar char="•"/>
            </a:pPr>
            <a:r>
              <a:rPr lang="en-US" baseline="0"/>
              <a:t>Currently, prosecutors must demonstrate force, fraud, or coercion for a 16-or 17-year old to qualify for protections available to other minors, creating gap years for foster care youth, as well as for other youth.</a:t>
            </a:r>
          </a:p>
          <a:p>
            <a:pPr marL="457200" lvl="1" indent="0">
              <a:buFont typeface="Arial" pitchFamily="34" charset="0"/>
              <a:buNone/>
            </a:pPr>
            <a:endParaRPr lang="en-US" baseline="0"/>
          </a:p>
          <a:p>
            <a:pPr marL="628650" lvl="1" indent="-171450">
              <a:buFont typeface="Arial" pitchFamily="34" charset="0"/>
              <a:buChar char="•"/>
            </a:pPr>
            <a:r>
              <a:rPr lang="en-US" baseline="0"/>
              <a:t>This will bring Ohio in compliance with federal law. Ohio is the last state to be in compliance.</a:t>
            </a:r>
          </a:p>
          <a:p>
            <a:pPr marL="457200" lvl="1" indent="0">
              <a:buFont typeface="Arial" pitchFamily="34" charset="0"/>
              <a:buNone/>
            </a:pPr>
            <a:endParaRPr lang="en-US" baseline="0"/>
          </a:p>
          <a:p>
            <a:pPr marL="628650" lvl="1" indent="-171450">
              <a:buFont typeface="Arial" pitchFamily="34" charset="0"/>
              <a:buChar char="•"/>
            </a:pPr>
            <a:endParaRPr lang="en-US" baseline="0"/>
          </a:p>
          <a:p>
            <a:pPr marL="628650" lvl="1" indent="-171450">
              <a:buFont typeface="Wingdings" pitchFamily="2" charset="2"/>
              <a:buChar char="Ø"/>
            </a:pPr>
            <a:r>
              <a:rPr lang="en-US" baseline="0"/>
              <a:t>Connect groups statewide to best practices</a:t>
            </a:r>
          </a:p>
          <a:p>
            <a:pPr marL="628650" lvl="1" indent="-171450">
              <a:buFont typeface="Wingdings" pitchFamily="2" charset="2"/>
              <a:buChar char="Ø"/>
            </a:pPr>
            <a:endParaRPr lang="en-US" baseline="0"/>
          </a:p>
          <a:p>
            <a:pPr marL="628650" lvl="1" indent="-171450">
              <a:buFont typeface="Wingdings" pitchFamily="2" charset="2"/>
              <a:buChar char="Ø"/>
            </a:pPr>
            <a:r>
              <a:rPr lang="en-US" baseline="0"/>
              <a:t>Provide resources (people and money)</a:t>
            </a:r>
          </a:p>
          <a:p>
            <a:pPr marL="457200" lvl="1" indent="0">
              <a:buFont typeface="Wingdings" pitchFamily="2" charset="2"/>
              <a:buNone/>
            </a:pPr>
            <a:endParaRPr lang="en-US" baseline="0"/>
          </a:p>
          <a:p>
            <a:pPr marL="628650" lvl="1" indent="-171450">
              <a:buFont typeface="Wingdings" pitchFamily="2" charset="2"/>
              <a:buChar char="Ø"/>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32</a:t>
            </a:fld>
            <a:endParaRPr lang="en-US"/>
          </a:p>
        </p:txBody>
      </p:sp>
    </p:spTree>
    <p:extLst>
      <p:ext uri="{BB962C8B-B14F-4D97-AF65-F5344CB8AC3E}">
        <p14:creationId xmlns:p14="http://schemas.microsoft.com/office/powerpoint/2010/main" val="282251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a:t>Best practices</a:t>
            </a:r>
            <a:r>
              <a:rPr lang="en-US" baseline="0"/>
              <a:t> on a one-to-one basis means developing trust with victims so they can access services that will change their lives.</a:t>
            </a:r>
          </a:p>
          <a:p>
            <a:pPr marL="171450" indent="-171450">
              <a:buFont typeface="Wingdings" pitchFamily="2" charset="2"/>
              <a:buChar char="Ø"/>
            </a:pPr>
            <a:endParaRPr lang="en-US" baseline="0"/>
          </a:p>
          <a:p>
            <a:pPr marL="171450" indent="-171450">
              <a:buFont typeface="Wingdings" pitchFamily="2" charset="2"/>
              <a:buChar char="Ø"/>
            </a:pPr>
            <a:r>
              <a:rPr lang="en-US" baseline="0"/>
              <a:t>Best practice is developing a nonjudgmental, patient, consistent and caring attitude in conversations so that a victim is assured you won’t be upset by whatever it is he or she reveals to you.</a:t>
            </a:r>
          </a:p>
          <a:p>
            <a:pPr marL="171450" indent="-171450">
              <a:buFont typeface="Wingdings" pitchFamily="2" charset="2"/>
              <a:buChar char="Ø"/>
            </a:pPr>
            <a:endParaRPr lang="en-US" baseline="0"/>
          </a:p>
          <a:p>
            <a:pPr marL="171450" indent="-171450">
              <a:buFont typeface="Wingdings" pitchFamily="2" charset="2"/>
              <a:buChar char="Ø"/>
            </a:pPr>
            <a:r>
              <a:rPr lang="en-US" baseline="0"/>
              <a:t>Then each of us must:</a:t>
            </a:r>
          </a:p>
          <a:p>
            <a:endParaRPr lang="en-US" baseline="0"/>
          </a:p>
          <a:p>
            <a:pPr marL="628650" lvl="1" indent="-171450">
              <a:buFont typeface="Wingdings" pitchFamily="2" charset="2"/>
              <a:buChar char="§"/>
            </a:pPr>
            <a:r>
              <a:rPr lang="en-US" baseline="0"/>
              <a:t>Listen</a:t>
            </a:r>
          </a:p>
          <a:p>
            <a:pPr marL="628650" lvl="1" indent="-171450">
              <a:buFont typeface="Wingdings" pitchFamily="2" charset="2"/>
              <a:buChar char="§"/>
            </a:pPr>
            <a:endParaRPr lang="en-US" baseline="0"/>
          </a:p>
          <a:p>
            <a:pPr marL="628650" lvl="1" indent="-171450">
              <a:buFont typeface="Wingdings" pitchFamily="2" charset="2"/>
              <a:buChar char="§"/>
            </a:pPr>
            <a:r>
              <a:rPr lang="en-US" baseline="0"/>
              <a:t>Identify and address</a:t>
            </a:r>
          </a:p>
          <a:p>
            <a:pPr marL="628650" lvl="1" indent="-171450">
              <a:buFont typeface="Wingdings" pitchFamily="2" charset="2"/>
              <a:buChar char="§"/>
            </a:pPr>
            <a:endParaRPr lang="en-US" baseline="0"/>
          </a:p>
          <a:p>
            <a:pPr marL="628650" lvl="1" indent="-171450">
              <a:buFont typeface="Wingdings" pitchFamily="2" charset="2"/>
              <a:buChar char="§"/>
            </a:pPr>
            <a:r>
              <a:rPr lang="en-US" baseline="0"/>
              <a:t>Educate</a:t>
            </a:r>
          </a:p>
          <a:p>
            <a:pPr marL="628650" lvl="1" indent="-171450">
              <a:buFont typeface="Wingdings" pitchFamily="2" charset="2"/>
              <a:buChar char="§"/>
            </a:pPr>
            <a:endParaRPr lang="en-US" baseline="0"/>
          </a:p>
          <a:p>
            <a:pPr marL="628650" lvl="1" indent="-171450">
              <a:buFont typeface="Wingdings" pitchFamily="2" charset="2"/>
              <a:buChar char="§"/>
            </a:pPr>
            <a:r>
              <a:rPr lang="en-US" baseline="0"/>
              <a:t>Monitor</a:t>
            </a:r>
          </a:p>
          <a:p>
            <a:pPr marL="628650" lvl="1" indent="-171450">
              <a:buFont typeface="Wingdings" pitchFamily="2" charset="2"/>
              <a:buChar char="§"/>
            </a:pPr>
            <a:endParaRPr lang="en-US" baseline="0"/>
          </a:p>
          <a:p>
            <a:pPr marL="628650" lvl="1" indent="-171450">
              <a:buFont typeface="Wingdings" pitchFamily="2" charset="2"/>
              <a:buChar char="§"/>
            </a:pPr>
            <a:endParaRPr lang="en-US" baseline="0"/>
          </a:p>
          <a:p>
            <a:pPr marL="171450" indent="-171450">
              <a:buFont typeface="Wingdings" pitchFamily="2" charset="2"/>
              <a:buChar char="Ø"/>
            </a:pPr>
            <a:r>
              <a:rPr lang="en-US" baseline="0"/>
              <a:t>Foster parents are trained in this approach to deal with kids who are often highly traumatized, and we, too, can learn from such training.</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33</a:t>
            </a:fld>
            <a:endParaRPr lang="en-US"/>
          </a:p>
        </p:txBody>
      </p:sp>
    </p:spTree>
    <p:extLst>
      <p:ext uri="{BB962C8B-B14F-4D97-AF65-F5344CB8AC3E}">
        <p14:creationId xmlns:p14="http://schemas.microsoft.com/office/powerpoint/2010/main" val="147156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a:t>Foster parents</a:t>
            </a:r>
            <a:r>
              <a:rPr lang="en-US" baseline="0"/>
              <a:t> are also trained to be on high alert about their charges and human trafficking with alert reminders.</a:t>
            </a:r>
          </a:p>
          <a:p>
            <a:pPr marL="171450" indent="-171450">
              <a:buFont typeface="Wingdings" pitchFamily="2" charset="2"/>
              <a:buChar char="Ø"/>
            </a:pPr>
            <a:endParaRPr lang="en-US" baseline="0"/>
          </a:p>
          <a:p>
            <a:pPr marL="171450" indent="-171450">
              <a:buFont typeface="Wingdings" pitchFamily="2" charset="2"/>
              <a:buChar char="Ø"/>
            </a:pPr>
            <a:r>
              <a:rPr lang="en-US" baseline="0"/>
              <a:t>These reminders are also meant for all of us in the community who interact with foster care youth, especially as we interact within the justice system.  These reminders can never be mentioned too many times so let’s learn from what the professionals have to say.</a:t>
            </a:r>
          </a:p>
          <a:p>
            <a:pPr marL="171450" indent="-171450">
              <a:buFont typeface="Wingdings" pitchFamily="2" charset="2"/>
              <a:buChar char="Ø"/>
            </a:pPr>
            <a:endParaRPr lang="en-US" baseline="0"/>
          </a:p>
          <a:p>
            <a:pPr marL="0" indent="0">
              <a:buFont typeface="Wingdings" pitchFamily="2" charset="2"/>
              <a:buNone/>
            </a:pP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34</a:t>
            </a:fld>
            <a:endParaRPr lang="en-US"/>
          </a:p>
        </p:txBody>
      </p:sp>
    </p:spTree>
    <p:extLst>
      <p:ext uri="{BB962C8B-B14F-4D97-AF65-F5344CB8AC3E}">
        <p14:creationId xmlns:p14="http://schemas.microsoft.com/office/powerpoint/2010/main" val="641641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baseline="0"/>
              <a:t>Juveniles are unlikely to self-identify as trafficking victims, and thus, not reach out for help.  </a:t>
            </a:r>
          </a:p>
          <a:p>
            <a:pPr marL="171450" indent="-171450">
              <a:buFont typeface="Wingdings" pitchFamily="2" charset="2"/>
              <a:buChar char="Ø"/>
            </a:pPr>
            <a:endParaRPr lang="en-US" baseline="0"/>
          </a:p>
          <a:p>
            <a:pPr marL="171450" indent="-171450">
              <a:buFont typeface="Wingdings" pitchFamily="2" charset="2"/>
              <a:buChar char="Ø"/>
            </a:pPr>
            <a:r>
              <a:rPr lang="en-US" baseline="0"/>
              <a:t>When these juveniles enter the justice system and present signs (red flags discussed earlier) of being trafficked, the court can screen for trafficking and apply Ohio’s Safe Harbor provisions.</a:t>
            </a:r>
          </a:p>
          <a:p>
            <a:endParaRPr lang="en-US" baseline="0"/>
          </a:p>
          <a:p>
            <a:pPr marL="628650" lvl="1" indent="-171450">
              <a:buFont typeface="Wingdings" pitchFamily="2" charset="2"/>
              <a:buChar char="§"/>
            </a:pPr>
            <a:r>
              <a:rPr lang="en-US" b="0" i="0">
                <a:solidFill>
                  <a:schemeClr val="accent6">
                    <a:lumMod val="75000"/>
                  </a:schemeClr>
                </a:solidFill>
                <a:latin typeface="+mn-lt"/>
                <a:cs typeface="Times New Roman" pitchFamily="18" charset="0"/>
              </a:rPr>
              <a:t>The court can hold in abeyance the charges against the juvenile and/or the juvenile’s criminal history.</a:t>
            </a:r>
          </a:p>
          <a:p>
            <a:pPr marL="171450" indent="-171450">
              <a:buFont typeface="Wingdings" pitchFamily="2" charset="2"/>
              <a:buChar char="Ø"/>
            </a:pPr>
            <a:endParaRPr lang="en-US" b="0" i="0" baseline="0">
              <a:solidFill>
                <a:schemeClr val="accent6">
                  <a:lumMod val="75000"/>
                </a:schemeClr>
              </a:solidFill>
              <a:latin typeface="+mn-lt"/>
              <a:cs typeface="Times New Roman" pitchFamily="18" charset="0"/>
            </a:endParaRPr>
          </a:p>
          <a:p>
            <a:pPr marL="628650" lvl="1" indent="-171450">
              <a:buFont typeface="Wingdings" pitchFamily="2" charset="2"/>
              <a:buChar char="§"/>
            </a:pPr>
            <a:r>
              <a:rPr lang="en-US" b="0" i="0">
                <a:solidFill>
                  <a:schemeClr val="accent6">
                    <a:lumMod val="75000"/>
                  </a:schemeClr>
                </a:solidFill>
                <a:latin typeface="+mn-lt"/>
                <a:cs typeface="Times New Roman" pitchFamily="18" charset="0"/>
              </a:rPr>
              <a:t>The court can appoint</a:t>
            </a:r>
            <a:r>
              <a:rPr lang="en-US" b="0" i="0" baseline="0">
                <a:solidFill>
                  <a:schemeClr val="accent6">
                    <a:lumMod val="75000"/>
                  </a:schemeClr>
                </a:solidFill>
                <a:latin typeface="+mn-lt"/>
                <a:cs typeface="Times New Roman" pitchFamily="18" charset="0"/>
              </a:rPr>
              <a:t> </a:t>
            </a:r>
            <a:r>
              <a:rPr lang="en-US" b="0" i="0">
                <a:solidFill>
                  <a:schemeClr val="accent6">
                    <a:lumMod val="75000"/>
                  </a:schemeClr>
                </a:solidFill>
                <a:latin typeface="+mn-lt"/>
                <a:cs typeface="Times New Roman" pitchFamily="18" charset="0"/>
              </a:rPr>
              <a:t>a guardian ad litem separate and apart from defense counsel </a:t>
            </a:r>
            <a:r>
              <a:rPr lang="en-US" b="0" i="0">
                <a:latin typeface="+mn-lt"/>
                <a:cs typeface="Times New Roman" pitchFamily="18" charset="0"/>
              </a:rPr>
              <a:t> </a:t>
            </a:r>
            <a:r>
              <a:rPr lang="en-US" b="0" i="0">
                <a:solidFill>
                  <a:schemeClr val="accent6">
                    <a:lumMod val="75000"/>
                  </a:schemeClr>
                </a:solidFill>
                <a:latin typeface="+mn-lt"/>
                <a:cs typeface="Times New Roman" pitchFamily="18" charset="0"/>
              </a:rPr>
              <a:t>and allow minors under 16  to give testimony in preliminary hearings via closed circuit television. </a:t>
            </a:r>
          </a:p>
          <a:p>
            <a:pPr marL="0" indent="0">
              <a:buFont typeface="Wingdings" pitchFamily="2" charset="2"/>
              <a:buNone/>
            </a:pPr>
            <a:endParaRPr lang="en-US" b="0" i="0">
              <a:solidFill>
                <a:schemeClr val="accent6">
                  <a:lumMod val="75000"/>
                </a:schemeClr>
              </a:solidFill>
              <a:latin typeface="+mn-lt"/>
              <a:cs typeface="Times New Roman" pitchFamily="18" charset="0"/>
            </a:endParaRPr>
          </a:p>
          <a:p>
            <a:pPr marL="628650" lvl="1" indent="-171450">
              <a:buFont typeface="Wingdings" pitchFamily="2" charset="2"/>
              <a:buChar char="§"/>
            </a:pPr>
            <a:r>
              <a:rPr lang="en-US" b="0" i="0">
                <a:solidFill>
                  <a:schemeClr val="accent6">
                    <a:lumMod val="75000"/>
                  </a:schemeClr>
                </a:solidFill>
                <a:latin typeface="+mn-lt"/>
                <a:cs typeface="Times New Roman" pitchFamily="18" charset="0"/>
              </a:rPr>
              <a:t>The court can order</a:t>
            </a:r>
            <a:r>
              <a:rPr lang="en-US" b="0" i="0" baseline="0">
                <a:solidFill>
                  <a:schemeClr val="accent6">
                    <a:lumMod val="75000"/>
                  </a:schemeClr>
                </a:solidFill>
                <a:latin typeface="+mn-lt"/>
                <a:cs typeface="Times New Roman" pitchFamily="18" charset="0"/>
              </a:rPr>
              <a:t> appropriate treatment and services to divert a juvenile away from prosecution and further victimization and consider specialized treatment programs and diversion strategies.   If the juvenile completes the diversion activities to the court’s satisfaction, the case can be dismissed and records expunged.</a:t>
            </a:r>
          </a:p>
          <a:p>
            <a:pPr marL="0" indent="0">
              <a:buFont typeface="Wingdings" pitchFamily="2" charset="2"/>
              <a:buNone/>
            </a:pPr>
            <a:endParaRPr lang="en-US" b="0" i="0" baseline="0">
              <a:solidFill>
                <a:schemeClr val="accent6">
                  <a:lumMod val="75000"/>
                </a:schemeClr>
              </a:solidFill>
              <a:latin typeface="+mn-lt"/>
              <a:cs typeface="Times New Roman" pitchFamily="18" charset="0"/>
            </a:endParaRPr>
          </a:p>
          <a:p>
            <a:pPr marL="171450" indent="-171450">
              <a:buFont typeface="Wingdings" pitchFamily="2" charset="2"/>
              <a:buChar char="Ø"/>
            </a:pPr>
            <a:r>
              <a:rPr lang="en-US" b="0" i="0" baseline="0">
                <a:solidFill>
                  <a:schemeClr val="accent6">
                    <a:lumMod val="75000"/>
                  </a:schemeClr>
                </a:solidFill>
                <a:latin typeface="+mn-lt"/>
                <a:cs typeface="Times New Roman" pitchFamily="18" charset="0"/>
              </a:rPr>
              <a:t>As of today, only five to six counties in Ohio are regularly using the Safe Harbor Law so lots of education needs to be done.</a:t>
            </a:r>
            <a:endParaRPr lang="en-US" b="0" i="0">
              <a:solidFill>
                <a:schemeClr val="accent6">
                  <a:lumMod val="75000"/>
                </a:schemeClr>
              </a:solidFill>
              <a:latin typeface="+mn-lt"/>
              <a:cs typeface="Times New Roman" pitchFamily="18" charset="0"/>
            </a:endParaRPr>
          </a:p>
          <a:p>
            <a:pPr marL="171450" indent="-171450">
              <a:buFont typeface="Wingdings" pitchFamily="2" charset="2"/>
              <a:buChar char="Ø"/>
            </a:pPr>
            <a:endParaRPr lang="en-US" b="0" i="0" baseline="0">
              <a:solidFill>
                <a:schemeClr val="accent6">
                  <a:lumMod val="75000"/>
                </a:schemeClr>
              </a:solidFill>
              <a:latin typeface="+mn-lt"/>
              <a:cs typeface="Times New Roman" pitchFamily="18" charset="0"/>
            </a:endParaRPr>
          </a:p>
          <a:p>
            <a:pPr marL="0" indent="0">
              <a:buFont typeface="Wingdings" pitchFamily="2" charset="2"/>
              <a:buNone/>
            </a:pPr>
            <a:endParaRPr lang="en-US" b="0" i="0" baseline="0">
              <a:latin typeface="+mn-lt"/>
            </a:endParaRPr>
          </a:p>
          <a:p>
            <a:pPr marL="171450" indent="-171450">
              <a:buFont typeface="Wingdings" pitchFamily="2" charset="2"/>
              <a:buChar char="Ø"/>
            </a:pPr>
            <a:endParaRPr lang="en-US" baseline="0">
              <a:latin typeface="+mn-lt"/>
            </a:endParaRPr>
          </a:p>
          <a:p>
            <a:pPr marL="171450" indent="-171450">
              <a:buFont typeface="Wingdings" pitchFamily="2" charset="2"/>
              <a:buChar char="Ø"/>
            </a:pPr>
            <a:endParaRPr lang="en-US" baseline="0">
              <a:latin typeface="+mn-lt"/>
            </a:endParaRPr>
          </a:p>
          <a:p>
            <a:pPr marL="171450" indent="-171450">
              <a:buFont typeface="Wingdings" pitchFamily="2" charset="2"/>
              <a:buChar char="Ø"/>
            </a:pPr>
            <a:endParaRPr lang="en-US" baseline="0"/>
          </a:p>
          <a:p>
            <a:pPr marL="0" indent="0">
              <a:buFont typeface="Wingdings" pitchFamily="2" charset="2"/>
              <a:buNone/>
            </a:pPr>
            <a:endParaRPr lang="en-US" baseline="0"/>
          </a:p>
        </p:txBody>
      </p:sp>
      <p:sp>
        <p:nvSpPr>
          <p:cNvPr id="4" name="Slide Number Placeholder 3"/>
          <p:cNvSpPr>
            <a:spLocks noGrp="1"/>
          </p:cNvSpPr>
          <p:nvPr>
            <p:ph type="sldNum" sz="quarter" idx="10"/>
          </p:nvPr>
        </p:nvSpPr>
        <p:spPr/>
        <p:txBody>
          <a:bodyPr/>
          <a:lstStyle/>
          <a:p>
            <a:fld id="{53F3B8F4-148D-4AA3-B7BC-29AF9FE6AD22}" type="slidenum">
              <a:rPr lang="en-US" smtClean="0"/>
              <a:t>35</a:t>
            </a:fld>
            <a:endParaRPr lang="en-US"/>
          </a:p>
        </p:txBody>
      </p:sp>
    </p:spTree>
    <p:extLst>
      <p:ext uri="{BB962C8B-B14F-4D97-AF65-F5344CB8AC3E}">
        <p14:creationId xmlns:p14="http://schemas.microsoft.com/office/powerpoint/2010/main" val="3355707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a:t>
            </a:r>
            <a:r>
              <a:rPr lang="en-US" baseline="0"/>
              <a:t>  Four different clicks bring up the wrap-around-services.</a:t>
            </a:r>
          </a:p>
          <a:p>
            <a:endParaRPr lang="en-US"/>
          </a:p>
          <a:p>
            <a:pPr marL="171450" indent="-171450">
              <a:buFont typeface="Wingdings" pitchFamily="2" charset="2"/>
              <a:buChar char="Ø"/>
            </a:pPr>
            <a:r>
              <a:rPr lang="en-US"/>
              <a:t>Restore Court,</a:t>
            </a:r>
            <a:r>
              <a:rPr lang="en-US" baseline="0"/>
              <a:t> a specialized docket court in Summit County,  has integrated Safe Harbor provisions in its efforts to protect and stabilize youth in the community.  </a:t>
            </a:r>
          </a:p>
          <a:p>
            <a:endParaRPr lang="en-US" baseline="0"/>
          </a:p>
          <a:p>
            <a:pPr marL="171450" indent="-171450">
              <a:buFont typeface="Wingdings" pitchFamily="2" charset="2"/>
              <a:buChar char="Ø"/>
            </a:pPr>
            <a:r>
              <a:rPr lang="en-US" baseline="0"/>
              <a:t>Restore Court has two program tracks:</a:t>
            </a:r>
          </a:p>
          <a:p>
            <a:endParaRPr lang="en-US" baseline="0"/>
          </a:p>
          <a:p>
            <a:pPr marL="628650" lvl="1" indent="-171450">
              <a:buFont typeface="Wingdings" pitchFamily="2" charset="2"/>
              <a:buChar char="§"/>
            </a:pPr>
            <a:r>
              <a:rPr lang="en-US" baseline="0"/>
              <a:t>Safe Harbor Track- charges can be dismissed and expunged upon graduation from the program</a:t>
            </a:r>
          </a:p>
          <a:p>
            <a:pPr marL="171450" indent="-171450">
              <a:buFont typeface="Wingdings" pitchFamily="2" charset="2"/>
              <a:buChar char="Ø"/>
            </a:pPr>
            <a:endParaRPr lang="en-US" baseline="0"/>
          </a:p>
          <a:p>
            <a:pPr marL="628650" lvl="1" indent="-171450">
              <a:buFont typeface="Wingdings" pitchFamily="2" charset="2"/>
              <a:buChar char="§"/>
            </a:pPr>
            <a:r>
              <a:rPr lang="en-US" baseline="0"/>
              <a:t>Traditional Track- for those involved with trafficking but who do not meet the criteria for the Safe Harbor statue</a:t>
            </a:r>
          </a:p>
          <a:p>
            <a:pPr marL="171450" indent="-171450">
              <a:buFont typeface="Wingdings" pitchFamily="2" charset="2"/>
              <a:buChar char="Ø"/>
            </a:pPr>
            <a:endParaRPr lang="en-US" baseline="0"/>
          </a:p>
          <a:p>
            <a:pPr marL="171450" indent="-171450">
              <a:buFont typeface="Wingdings" pitchFamily="2" charset="2"/>
              <a:buChar char="Ø"/>
            </a:pPr>
            <a:r>
              <a:rPr lang="en-US" baseline="0"/>
              <a:t>The mission is to help high risk juveniles achieve successful lives by providing wrap-around-services for holistic help.</a:t>
            </a:r>
          </a:p>
          <a:p>
            <a:pPr marL="0" indent="0">
              <a:buFont typeface="Wingdings" pitchFamily="2" charset="2"/>
              <a:buNone/>
            </a:pPr>
            <a:endParaRPr lang="en-US" baseline="0"/>
          </a:p>
          <a:p>
            <a:pPr marL="628650" lvl="1" indent="-171450">
              <a:buFont typeface="Wingdings" pitchFamily="2" charset="2"/>
              <a:buChar char="§"/>
            </a:pPr>
            <a:r>
              <a:rPr lang="en-US" baseline="0"/>
              <a:t>Mentoring</a:t>
            </a:r>
          </a:p>
          <a:p>
            <a:pPr marL="628650" lvl="1" indent="-171450">
              <a:buFont typeface="Wingdings" pitchFamily="2" charset="2"/>
              <a:buChar char="§"/>
            </a:pPr>
            <a:r>
              <a:rPr lang="en-US" baseline="0"/>
              <a:t>Counseling</a:t>
            </a:r>
          </a:p>
          <a:p>
            <a:pPr marL="628650" lvl="1" indent="-171450">
              <a:buFont typeface="Wingdings" pitchFamily="2" charset="2"/>
              <a:buChar char="§"/>
            </a:pPr>
            <a:r>
              <a:rPr lang="en-US" baseline="0"/>
              <a:t>Case management</a:t>
            </a:r>
          </a:p>
          <a:p>
            <a:pPr marL="628650" lvl="1" indent="-171450">
              <a:buFont typeface="Wingdings" pitchFamily="2" charset="2"/>
              <a:buChar char="§"/>
            </a:pPr>
            <a:r>
              <a:rPr lang="en-US" baseline="0"/>
              <a:t>Supervision and accountability</a:t>
            </a:r>
          </a:p>
          <a:p>
            <a:pPr marL="628650" lvl="1" indent="-171450">
              <a:buFont typeface="Wingdings" pitchFamily="2" charset="2"/>
              <a:buChar char="§"/>
            </a:pPr>
            <a:endParaRPr lang="en-US" baseline="0"/>
          </a:p>
        </p:txBody>
      </p:sp>
      <p:sp>
        <p:nvSpPr>
          <p:cNvPr id="4" name="Slide Number Placeholder 3"/>
          <p:cNvSpPr>
            <a:spLocks noGrp="1"/>
          </p:cNvSpPr>
          <p:nvPr>
            <p:ph type="sldNum" sz="quarter" idx="10"/>
          </p:nvPr>
        </p:nvSpPr>
        <p:spPr/>
        <p:txBody>
          <a:bodyPr/>
          <a:lstStyle/>
          <a:p>
            <a:fld id="{53F3B8F4-148D-4AA3-B7BC-29AF9FE6AD22}" type="slidenum">
              <a:rPr lang="en-US" smtClean="0"/>
              <a:t>36</a:t>
            </a:fld>
            <a:endParaRPr lang="en-US"/>
          </a:p>
        </p:txBody>
      </p:sp>
    </p:spTree>
    <p:extLst>
      <p:ext uri="{BB962C8B-B14F-4D97-AF65-F5344CB8AC3E}">
        <p14:creationId xmlns:p14="http://schemas.microsoft.com/office/powerpoint/2010/main" val="3370787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Four</a:t>
            </a:r>
            <a:r>
              <a:rPr lang="en-US" baseline="0"/>
              <a:t> different clicks bring up the information.</a:t>
            </a:r>
            <a:endParaRPr lang="en-US"/>
          </a:p>
          <a:p>
            <a:endParaRPr lang="en-US"/>
          </a:p>
          <a:p>
            <a:pPr marL="171450" indent="-171450">
              <a:buFont typeface="Wingdings" pitchFamily="2" charset="2"/>
              <a:buChar char="Ø"/>
            </a:pPr>
            <a:r>
              <a:rPr lang="en-US"/>
              <a:t>In 2018,</a:t>
            </a:r>
            <a:r>
              <a:rPr lang="en-US" baseline="0"/>
              <a:t> Congress passed S.O.A.R., a federally funded training program for health care workers that gets doctors, paramedics, nurses and others to</a:t>
            </a:r>
          </a:p>
          <a:p>
            <a:endParaRPr lang="en-US" baseline="0"/>
          </a:p>
          <a:p>
            <a:pPr marL="628650" lvl="1" indent="-171450">
              <a:buFont typeface="Wingdings" pitchFamily="2" charset="2"/>
              <a:buChar char="§"/>
            </a:pPr>
            <a:r>
              <a:rPr lang="en-US" baseline="0"/>
              <a:t>Stop</a:t>
            </a:r>
          </a:p>
          <a:p>
            <a:pPr marL="628650" lvl="1" indent="-171450">
              <a:buFont typeface="Wingdings" pitchFamily="2" charset="2"/>
              <a:buChar char="§"/>
            </a:pPr>
            <a:r>
              <a:rPr lang="en-US" baseline="0"/>
              <a:t>Observe</a:t>
            </a:r>
          </a:p>
          <a:p>
            <a:pPr marL="628650" lvl="1" indent="-171450">
              <a:buFont typeface="Wingdings" pitchFamily="2" charset="2"/>
              <a:buChar char="§"/>
            </a:pPr>
            <a:r>
              <a:rPr lang="en-US" baseline="0"/>
              <a:t>Ask</a:t>
            </a:r>
          </a:p>
          <a:p>
            <a:pPr marL="628650" lvl="1" indent="-171450">
              <a:buFont typeface="Wingdings" pitchFamily="2" charset="2"/>
              <a:buChar char="§"/>
            </a:pPr>
            <a:r>
              <a:rPr lang="en-US" baseline="0"/>
              <a:t>Respond</a:t>
            </a:r>
          </a:p>
          <a:p>
            <a:pPr marL="171450" indent="-171450">
              <a:buFont typeface="Wingdings" pitchFamily="2" charset="2"/>
              <a:buChar char="Ø"/>
            </a:pPr>
            <a:endParaRPr lang="en-US" baseline="0"/>
          </a:p>
          <a:p>
            <a:pPr marL="171450" indent="-171450">
              <a:buFont typeface="Wingdings" pitchFamily="2" charset="2"/>
              <a:buChar char="Ø"/>
            </a:pPr>
            <a:r>
              <a:rPr lang="en-US" baseline="0"/>
              <a:t>Trafficked victims experience injuries, sexually transmitted diseases and problems with everything from cardiovascular health to dental problems.</a:t>
            </a:r>
          </a:p>
          <a:p>
            <a:pPr marL="0" indent="0">
              <a:buFont typeface="Wingdings" pitchFamily="2" charset="2"/>
              <a:buNone/>
            </a:pPr>
            <a:endParaRPr lang="en-US" baseline="0"/>
          </a:p>
          <a:p>
            <a:pPr marL="171450" indent="-171450">
              <a:buFont typeface="Wingdings" pitchFamily="2" charset="2"/>
              <a:buChar char="Ø"/>
            </a:pPr>
            <a:r>
              <a:rPr lang="en-US" baseline="0"/>
              <a:t>A health care worker can connect the dots between a broken bone and trafficking if he is trained to see the link.</a:t>
            </a:r>
          </a:p>
          <a:p>
            <a:pPr marL="0" indent="0">
              <a:buFont typeface="Wingdings" pitchFamily="2" charset="2"/>
              <a:buNone/>
            </a:pPr>
            <a:endParaRPr lang="en-US" baseline="0"/>
          </a:p>
          <a:p>
            <a:pPr marL="171450" indent="-171450">
              <a:buFont typeface="Wingdings" pitchFamily="2" charset="2"/>
              <a:buChar char="Ø"/>
            </a:pPr>
            <a:r>
              <a:rPr lang="en-US" baseline="0"/>
              <a:t>The health care worker can then connect victims to relevant services.</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37</a:t>
            </a:fld>
            <a:endParaRPr lang="en-US"/>
          </a:p>
        </p:txBody>
      </p:sp>
    </p:spTree>
    <p:extLst>
      <p:ext uri="{BB962C8B-B14F-4D97-AF65-F5344CB8AC3E}">
        <p14:creationId xmlns:p14="http://schemas.microsoft.com/office/powerpoint/2010/main" val="4035088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Two different clicks bring</a:t>
            </a:r>
            <a:r>
              <a:rPr lang="en-US" baseline="0"/>
              <a:t> up the information.</a:t>
            </a:r>
          </a:p>
          <a:p>
            <a:endParaRPr lang="en-US" baseline="0"/>
          </a:p>
          <a:p>
            <a:pPr marL="171450" indent="-171450">
              <a:buFont typeface="Wingdings" pitchFamily="2" charset="2"/>
              <a:buChar char="Ø"/>
            </a:pPr>
            <a:r>
              <a:rPr lang="en-US" baseline="0"/>
              <a:t>Schools play an important part as teachers and students learn the reality of human trafficking and address it in their midst.</a:t>
            </a:r>
          </a:p>
          <a:p>
            <a:endParaRPr lang="en-US" baseline="0"/>
          </a:p>
          <a:p>
            <a:pPr marL="171450" indent="-171450">
              <a:buFont typeface="Wingdings" pitchFamily="2" charset="2"/>
              <a:buChar char="Ø"/>
            </a:pPr>
            <a:r>
              <a:rPr lang="en-US" baseline="0"/>
              <a:t>Ohio’s Licking County North Fork Local Schools (rural) will participate in the Richmond (Virginia) Justice Initiative Anti- Trafficking Prevention Program…a faith-based nonprofit that has created a curriculum for both middle school and high school students.</a:t>
            </a:r>
          </a:p>
          <a:p>
            <a:endParaRPr lang="en-US" baseline="0"/>
          </a:p>
          <a:p>
            <a:pPr marL="628650" lvl="1" indent="-171450">
              <a:buFont typeface="Wingdings" pitchFamily="2" charset="2"/>
              <a:buChar char="§"/>
            </a:pPr>
            <a:r>
              <a:rPr lang="en-US" baseline="0"/>
              <a:t>Teachers are trained to teach the material and to become a trusted adult for kids to talk to.</a:t>
            </a:r>
          </a:p>
          <a:p>
            <a:pPr marL="628650" lvl="1" indent="-171450">
              <a:buFont typeface="Wingdings" pitchFamily="2" charset="2"/>
              <a:buChar char="§"/>
            </a:pPr>
            <a:endParaRPr lang="en-US" baseline="0"/>
          </a:p>
          <a:p>
            <a:pPr marL="628650" lvl="1" indent="-171450">
              <a:buFont typeface="Wingdings" pitchFamily="2" charset="2"/>
              <a:buChar char="§"/>
            </a:pPr>
            <a:r>
              <a:rPr lang="en-US" baseline="0"/>
              <a:t>Materials include profiles of victims, red flags, online safety and the importance of self-esteem.</a:t>
            </a:r>
          </a:p>
          <a:p>
            <a:pPr marL="628650" lvl="1" indent="-171450">
              <a:buFont typeface="Wingdings" pitchFamily="2" charset="2"/>
              <a:buChar char="§"/>
            </a:pPr>
            <a:endParaRPr lang="en-US" baseline="0"/>
          </a:p>
          <a:p>
            <a:pPr marL="628650" lvl="1" indent="-171450">
              <a:buFont typeface="Wingdings" pitchFamily="2" charset="2"/>
              <a:buChar char="§"/>
            </a:pPr>
            <a:r>
              <a:rPr lang="en-US" baseline="0"/>
              <a:t>Educators in this district are excited about being proactive.</a:t>
            </a:r>
          </a:p>
          <a:p>
            <a:pPr marL="628650" lvl="1" indent="-171450">
              <a:buFont typeface="Wingdings" pitchFamily="2" charset="2"/>
              <a:buChar char="§"/>
            </a:pPr>
            <a:endParaRPr lang="en-US" baseline="0"/>
          </a:p>
          <a:p>
            <a:pPr marL="628650" lvl="1" indent="-171450">
              <a:buFont typeface="Wingdings" pitchFamily="2" charset="2"/>
              <a:buChar char="§"/>
            </a:pPr>
            <a:r>
              <a:rPr lang="en-US" baseline="0"/>
              <a:t>Shawn Wilhelm, principal of the middle school states, “If we could get a jump start on it now with our middle-</a:t>
            </a:r>
            <a:r>
              <a:rPr lang="en-US" baseline="0" err="1"/>
              <a:t>schoolers</a:t>
            </a:r>
            <a:r>
              <a:rPr lang="en-US" baseline="0"/>
              <a:t>, maybe we can save lives.”</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38</a:t>
            </a:fld>
            <a:endParaRPr lang="en-US"/>
          </a:p>
        </p:txBody>
      </p:sp>
    </p:spTree>
    <p:extLst>
      <p:ext uri="{BB962C8B-B14F-4D97-AF65-F5344CB8AC3E}">
        <p14:creationId xmlns:p14="http://schemas.microsoft.com/office/powerpoint/2010/main" val="431553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Ohio Department of Job and Family services, working collaboratively with member agencies throughout the state, is providing</a:t>
            </a:r>
          </a:p>
          <a:p>
            <a:endParaRPr lang="en-US" baseline="0"/>
          </a:p>
          <a:p>
            <a:pPr marL="171450" indent="-171450">
              <a:buFont typeface="Wingdings" pitchFamily="2" charset="2"/>
              <a:buChar char="Ø"/>
            </a:pPr>
            <a:r>
              <a:rPr lang="en-US" baseline="0"/>
              <a:t>Housing</a:t>
            </a:r>
          </a:p>
          <a:p>
            <a:pPr marL="171450" indent="-171450">
              <a:buFont typeface="Wingdings" pitchFamily="2" charset="2"/>
              <a:buChar char="Ø"/>
            </a:pPr>
            <a:endParaRPr lang="en-US" baseline="0"/>
          </a:p>
          <a:p>
            <a:pPr marL="171450" indent="-171450">
              <a:buFont typeface="Wingdings" pitchFamily="2" charset="2"/>
              <a:buChar char="Ø"/>
            </a:pPr>
            <a:r>
              <a:rPr lang="en-US" baseline="0"/>
              <a:t>Case management services for those leaving foster care on or after their 18</a:t>
            </a:r>
            <a:r>
              <a:rPr lang="en-US" baseline="30000"/>
              <a:t>th</a:t>
            </a:r>
            <a:r>
              <a:rPr lang="en-US" baseline="0"/>
              <a:t> birthday but who are not yet 21</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39</a:t>
            </a:fld>
            <a:endParaRPr lang="en-US"/>
          </a:p>
        </p:txBody>
      </p:sp>
    </p:spTree>
    <p:extLst>
      <p:ext uri="{BB962C8B-B14F-4D97-AF65-F5344CB8AC3E}">
        <p14:creationId xmlns:p14="http://schemas.microsoft.com/office/powerpoint/2010/main" val="193440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Directions:</a:t>
            </a:r>
            <a:r>
              <a:rPr lang="en-US" baseline="0"/>
              <a:t> One click will pull up the </a:t>
            </a:r>
            <a:r>
              <a:rPr lang="en-US" i="1" baseline="0"/>
              <a:t>Taken </a:t>
            </a:r>
            <a:r>
              <a:rPr lang="en-US" i="0" baseline="0"/>
              <a:t>poster.  One click will pull up the statistic.</a:t>
            </a:r>
            <a:endParaRPr lang="en-US" baseline="0"/>
          </a:p>
          <a:p>
            <a:pPr marL="0" indent="0">
              <a:buNone/>
            </a:pPr>
            <a:endParaRPr lang="en-US" baseline="0"/>
          </a:p>
          <a:p>
            <a:pPr marL="171450" indent="-171450">
              <a:buFont typeface="Wingdings" pitchFamily="2" charset="2"/>
              <a:buChar char="Ø"/>
            </a:pPr>
            <a:r>
              <a:rPr lang="en-US"/>
              <a:t>The movie sensationalizes trafficking for the sake of box office receipts.</a:t>
            </a:r>
          </a:p>
          <a:p>
            <a:pPr marL="228600" indent="-228600">
              <a:buAutoNum type="arabicPeriod"/>
            </a:pPr>
            <a:endParaRPr lang="en-US"/>
          </a:p>
          <a:p>
            <a:pPr marL="171450" indent="-171450">
              <a:buFont typeface="Wingdings" pitchFamily="2" charset="2"/>
              <a:buChar char="Ø"/>
            </a:pPr>
            <a:r>
              <a:rPr lang="en-US"/>
              <a:t>The movie</a:t>
            </a:r>
            <a:r>
              <a:rPr lang="en-US" baseline="0"/>
              <a:t> s</a:t>
            </a:r>
            <a:r>
              <a:rPr lang="en-US"/>
              <a:t>ensationalizes to the detriment of the reality.</a:t>
            </a:r>
          </a:p>
          <a:p>
            <a:pPr marL="0" indent="0">
              <a:buNone/>
            </a:pPr>
            <a:endParaRPr lang="en-US"/>
          </a:p>
          <a:p>
            <a:pPr marL="171450" indent="-171450">
              <a:buFont typeface="Wingdings" pitchFamily="2" charset="2"/>
              <a:buChar char="Ø"/>
            </a:pPr>
            <a:r>
              <a:rPr lang="en-US"/>
              <a:t>The other three states ahead of Ohio</a:t>
            </a:r>
            <a:r>
              <a:rPr lang="en-US" baseline="0"/>
              <a:t> are</a:t>
            </a:r>
            <a:r>
              <a:rPr lang="en-US"/>
              <a:t> California, Texas, and</a:t>
            </a:r>
            <a:r>
              <a:rPr lang="en-US" baseline="0"/>
              <a:t> </a:t>
            </a:r>
            <a:r>
              <a:rPr lang="en-US"/>
              <a:t>Florida.</a:t>
            </a:r>
          </a:p>
          <a:p>
            <a:pPr marL="228600" indent="-228600">
              <a:buAutoNum type="arabicPeriod"/>
            </a:pPr>
            <a:endParaRPr lang="en-US"/>
          </a:p>
          <a:p>
            <a:pPr marL="171450" indent="-171450">
              <a:buFont typeface="Wingdings" pitchFamily="2" charset="2"/>
              <a:buChar char="Ø"/>
            </a:pPr>
            <a:r>
              <a:rPr lang="en-US"/>
              <a:t>The heartbreak of the reality is for the most vulnerable population- youth in foster care- who most often only have our voice to speak for them and not Liam </a:t>
            </a:r>
            <a:r>
              <a:rPr lang="en-US" err="1"/>
              <a:t>Neeson’s</a:t>
            </a:r>
            <a:r>
              <a:rPr lang="en-US"/>
              <a:t>.</a:t>
            </a:r>
          </a:p>
          <a:p>
            <a:pPr marL="228600" indent="-228600">
              <a:buAutoNum type="arabicPeriod"/>
            </a:pPr>
            <a:endParaRPr lang="en-US"/>
          </a:p>
          <a:p>
            <a:pPr marL="171450" indent="-171450">
              <a:buFont typeface="Wingdings" pitchFamily="2" charset="2"/>
              <a:buChar char="Ø"/>
            </a:pPr>
            <a:r>
              <a:rPr lang="en-US"/>
              <a:t>Our voice must first dispel the myths that muddy the waters with this topic.</a:t>
            </a:r>
          </a:p>
        </p:txBody>
      </p:sp>
      <p:sp>
        <p:nvSpPr>
          <p:cNvPr id="4" name="Slide Number Placeholder 3"/>
          <p:cNvSpPr>
            <a:spLocks noGrp="1"/>
          </p:cNvSpPr>
          <p:nvPr>
            <p:ph type="sldNum" sz="quarter" idx="5"/>
          </p:nvPr>
        </p:nvSpPr>
        <p:spPr/>
        <p:txBody>
          <a:bodyPr/>
          <a:lstStyle/>
          <a:p>
            <a:fld id="{53F3B8F4-148D-4AA3-B7BC-29AF9FE6AD22}" type="slidenum">
              <a:rPr lang="en-US" smtClean="0"/>
              <a:t>4</a:t>
            </a:fld>
            <a:endParaRPr lang="en-US"/>
          </a:p>
        </p:txBody>
      </p:sp>
    </p:spTree>
    <p:extLst>
      <p:ext uri="{BB962C8B-B14F-4D97-AF65-F5344CB8AC3E}">
        <p14:creationId xmlns:p14="http://schemas.microsoft.com/office/powerpoint/2010/main" val="1190532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a:t>Bridges is a</a:t>
            </a:r>
            <a:r>
              <a:rPr lang="en-US" baseline="0"/>
              <a:t> new aging-out program that promotes permanent connections and social networks for vulnerable foster care youth by</a:t>
            </a:r>
          </a:p>
          <a:p>
            <a:pPr marL="457200" lvl="1" indent="0">
              <a:buFont typeface="Wingdings" pitchFamily="2" charset="2"/>
              <a:buNone/>
            </a:pPr>
            <a:endParaRPr lang="en-US" baseline="0"/>
          </a:p>
          <a:p>
            <a:pPr marL="628650" lvl="1" indent="-171450">
              <a:buFont typeface="Wingdings" pitchFamily="2" charset="2"/>
              <a:buChar char="§"/>
            </a:pPr>
            <a:r>
              <a:rPr lang="en-US" baseline="0"/>
              <a:t>Providing safe, stable, and healthy housing</a:t>
            </a:r>
          </a:p>
          <a:p>
            <a:pPr marL="628650" lvl="1" indent="-171450">
              <a:buFont typeface="Wingdings" pitchFamily="2" charset="2"/>
              <a:buChar char="§"/>
            </a:pPr>
            <a:endParaRPr lang="en-US" baseline="0"/>
          </a:p>
          <a:p>
            <a:pPr marL="628650" lvl="1" indent="-171450">
              <a:buFont typeface="Wingdings" pitchFamily="2" charset="2"/>
              <a:buChar char="§"/>
            </a:pPr>
            <a:r>
              <a:rPr lang="en-US" baseline="0"/>
              <a:t>Linking participants to physical and behavioral health services</a:t>
            </a:r>
          </a:p>
          <a:p>
            <a:pPr marL="628650" lvl="1" indent="-171450">
              <a:buFont typeface="Wingdings" pitchFamily="2" charset="2"/>
              <a:buChar char="§"/>
            </a:pPr>
            <a:endParaRPr lang="en-US" baseline="0"/>
          </a:p>
          <a:p>
            <a:pPr marL="628650" lvl="1" indent="-171450">
              <a:buFont typeface="Wingdings" pitchFamily="2" charset="2"/>
              <a:buChar char="§"/>
            </a:pPr>
            <a:r>
              <a:rPr lang="en-US" baseline="0"/>
              <a:t>Teaching daily living skills for lifelong self-sufficiency</a:t>
            </a:r>
          </a:p>
          <a:p>
            <a:pPr marL="628650" lvl="1" indent="-171450">
              <a:buFont typeface="Wingdings" pitchFamily="2" charset="2"/>
              <a:buChar char="§"/>
            </a:pPr>
            <a:endParaRPr lang="en-US" baseline="0"/>
          </a:p>
          <a:p>
            <a:pPr marL="628650" lvl="1" indent="-171450">
              <a:buFont typeface="Wingdings" pitchFamily="2" charset="2"/>
              <a:buChar char="§"/>
            </a:pPr>
            <a:r>
              <a:rPr lang="en-US" baseline="0"/>
              <a:t>Offering educational and employment opportunities</a:t>
            </a:r>
          </a:p>
          <a:p>
            <a:pPr marL="628650" lvl="1" indent="-171450">
              <a:buFont typeface="Wingdings" pitchFamily="2" charset="2"/>
              <a:buChar char="§"/>
            </a:pPr>
            <a:endParaRPr lang="en-US" baseline="0"/>
          </a:p>
          <a:p>
            <a:pPr marL="628650" lvl="1" indent="-171450">
              <a:buFont typeface="Wingdings" pitchFamily="2" charset="2"/>
              <a:buChar char="§"/>
            </a:pPr>
            <a:r>
              <a:rPr lang="en-US" baseline="0"/>
              <a:t>Building skills for self-advocacy</a:t>
            </a:r>
          </a:p>
          <a:p>
            <a:pPr marL="171450" indent="-171450">
              <a:buFont typeface="Wingdings" pitchFamily="2" charset="2"/>
              <a:buChar char="Ø"/>
            </a:pPr>
            <a:endParaRPr lang="en-US" baseline="0"/>
          </a:p>
          <a:p>
            <a:pPr marL="171450" indent="-171450">
              <a:buFont typeface="Wingdings" pitchFamily="2" charset="2"/>
              <a:buChar char="Ø"/>
            </a:pPr>
            <a:r>
              <a:rPr lang="en-US" baseline="0"/>
              <a:t>Instead of being taken in by traffickers to survive, foster youth meet with Bridges support staff to tailor services to their unique needs.</a:t>
            </a:r>
          </a:p>
          <a:p>
            <a:pPr marL="0" indent="0">
              <a:buFont typeface="Wingdings" pitchFamily="2" charset="2"/>
              <a:buNone/>
            </a:pPr>
            <a:endParaRPr lang="en-US" baseline="0"/>
          </a:p>
          <a:p>
            <a:pPr marL="0" indent="0">
              <a:buFont typeface="Wingdings" pitchFamily="2" charset="2"/>
              <a:buNone/>
            </a:pPr>
            <a:r>
              <a:rPr lang="en-US" baseline="0"/>
              <a:t>This year our Fellows at OSBF developed a “Stuff the Suitcase” initiative that provided basic supplies in a suitcase for aging-out foster youth that Bridges was able to distribute throughout the state.</a:t>
            </a:r>
          </a:p>
          <a:p>
            <a:pPr marL="0" indent="0">
              <a:buFont typeface="Wingdings" pitchFamily="2" charset="2"/>
              <a:buNone/>
            </a:pPr>
            <a:endParaRPr lang="en-US" baseline="0"/>
          </a:p>
          <a:p>
            <a:pPr marL="0" indent="0">
              <a:buFont typeface="Wingdings" pitchFamily="2" charset="2"/>
              <a:buNone/>
            </a:pPr>
            <a:r>
              <a:rPr lang="en-US" baseline="0"/>
              <a:t>This is a hands-on and on-going project that people can undertake in any Ohio community.</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40</a:t>
            </a:fld>
            <a:endParaRPr lang="en-US"/>
          </a:p>
        </p:txBody>
      </p:sp>
    </p:spTree>
    <p:extLst>
      <p:ext uri="{BB962C8B-B14F-4D97-AF65-F5344CB8AC3E}">
        <p14:creationId xmlns:p14="http://schemas.microsoft.com/office/powerpoint/2010/main" val="3397672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Two clicks for this one</a:t>
            </a:r>
          </a:p>
          <a:p>
            <a:endParaRPr lang="en-US"/>
          </a:p>
          <a:p>
            <a:pPr marL="171450" indent="-171450">
              <a:buFont typeface="Wingdings" pitchFamily="2" charset="2"/>
              <a:buChar char="Ø"/>
            </a:pPr>
            <a:r>
              <a:rPr lang="en-US"/>
              <a:t>As I close today, I</a:t>
            </a:r>
            <a:r>
              <a:rPr lang="en-US" baseline="0"/>
              <a:t> want to introduce two more myths that you will immediately recognize as false.</a:t>
            </a:r>
          </a:p>
          <a:p>
            <a:endParaRPr lang="en-US" baseline="0"/>
          </a:p>
          <a:p>
            <a:pPr marL="628650" lvl="1" indent="-171450">
              <a:buFont typeface="Wingdings" pitchFamily="2" charset="2"/>
              <a:buChar char="§"/>
            </a:pPr>
            <a:r>
              <a:rPr lang="en-US" baseline="0"/>
              <a:t>Trafficked kids will just return to being trafficked.</a:t>
            </a:r>
          </a:p>
          <a:p>
            <a:pPr marL="0" indent="0">
              <a:buFont typeface="Wingdings" pitchFamily="2" charset="2"/>
              <a:buNone/>
            </a:pPr>
            <a:endParaRPr lang="en-US" baseline="0"/>
          </a:p>
          <a:p>
            <a:pPr marL="628650" lvl="1" indent="-171450">
              <a:buFont typeface="Wingdings" pitchFamily="2" charset="2"/>
              <a:buChar char="§"/>
            </a:pPr>
            <a:r>
              <a:rPr lang="en-US" baseline="0"/>
              <a:t>I can do little to address this huge problem.</a:t>
            </a:r>
          </a:p>
          <a:p>
            <a:pPr marL="0" indent="0">
              <a:buFont typeface="Wingdings" pitchFamily="2" charset="2"/>
              <a:buNone/>
            </a:pPr>
            <a:endParaRPr lang="en-US" baseline="0"/>
          </a:p>
          <a:p>
            <a:endParaRPr lang="en-US" baseline="0"/>
          </a:p>
          <a:p>
            <a:pPr marL="171450" indent="-171450">
              <a:buFont typeface="Wingdings" pitchFamily="2" charset="2"/>
              <a:buChar char="Ø"/>
            </a:pPr>
            <a:r>
              <a:rPr lang="en-US" baseline="0"/>
              <a:t>Like Liam </a:t>
            </a:r>
            <a:r>
              <a:rPr lang="en-US" baseline="0" err="1"/>
              <a:t>Neeson</a:t>
            </a:r>
            <a:r>
              <a:rPr lang="en-US" baseline="0"/>
              <a:t> you also have a very particular set of skills.</a:t>
            </a:r>
          </a:p>
          <a:p>
            <a:endParaRPr lang="en-US" baseline="0"/>
          </a:p>
          <a:p>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41</a:t>
            </a:fld>
            <a:endParaRPr lang="en-US"/>
          </a:p>
        </p:txBody>
      </p:sp>
    </p:spTree>
    <p:extLst>
      <p:ext uri="{BB962C8B-B14F-4D97-AF65-F5344CB8AC3E}">
        <p14:creationId xmlns:p14="http://schemas.microsoft.com/office/powerpoint/2010/main" val="748260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Two clicks,</a:t>
            </a:r>
            <a:r>
              <a:rPr lang="en-US" baseline="0"/>
              <a:t> the first one brings up “See something Say Something and its subtopics</a:t>
            </a:r>
          </a:p>
          <a:p>
            <a:endParaRPr lang="en-US" baseline="0"/>
          </a:p>
          <a:p>
            <a:pPr marL="171450" indent="-171450">
              <a:buFont typeface="Wingdings" pitchFamily="2" charset="2"/>
              <a:buChar char="Ø"/>
            </a:pPr>
            <a:r>
              <a:rPr lang="en-US" baseline="0"/>
              <a:t>By seeing the problem and saying the truth you can</a:t>
            </a:r>
          </a:p>
          <a:p>
            <a:endParaRPr lang="en-US" baseline="0"/>
          </a:p>
          <a:p>
            <a:pPr marL="628650" lvl="1" indent="-171450">
              <a:buFont typeface="Wingdings" pitchFamily="2" charset="2"/>
              <a:buChar char="§"/>
            </a:pPr>
            <a:r>
              <a:rPr lang="en-US" baseline="0"/>
              <a:t>Dispel the myths</a:t>
            </a:r>
          </a:p>
          <a:p>
            <a:pPr marL="628650" lvl="1" indent="-171450">
              <a:buFont typeface="Wingdings" pitchFamily="2" charset="2"/>
              <a:buChar char="§"/>
            </a:pPr>
            <a:endParaRPr lang="en-US" baseline="0"/>
          </a:p>
          <a:p>
            <a:pPr marL="628650" lvl="1" indent="-171450">
              <a:buFont typeface="Wingdings" pitchFamily="2" charset="2"/>
              <a:buChar char="§"/>
            </a:pPr>
            <a:r>
              <a:rPr lang="en-US" baseline="0"/>
              <a:t>Understand the problem</a:t>
            </a:r>
          </a:p>
          <a:p>
            <a:pPr marL="628650" lvl="1" indent="-171450">
              <a:buFont typeface="Wingdings" pitchFamily="2" charset="2"/>
              <a:buChar char="§"/>
            </a:pPr>
            <a:endParaRPr lang="en-US" baseline="0"/>
          </a:p>
          <a:p>
            <a:pPr marL="628650" lvl="1" indent="-171450">
              <a:buFont typeface="Wingdings" pitchFamily="2" charset="2"/>
              <a:buChar char="§"/>
            </a:pPr>
            <a:r>
              <a:rPr lang="en-US" baseline="0"/>
              <a:t>Recognize the red flags</a:t>
            </a:r>
          </a:p>
          <a:p>
            <a:pPr marL="628650" lvl="1" indent="-171450">
              <a:buFont typeface="Wingdings" pitchFamily="2" charset="2"/>
              <a:buChar char="§"/>
            </a:pPr>
            <a:endParaRPr lang="en-US" baseline="0"/>
          </a:p>
          <a:p>
            <a:pPr marL="628650" lvl="1" indent="-171450">
              <a:buFont typeface="Wingdings" pitchFamily="2" charset="2"/>
              <a:buChar char="§"/>
            </a:pPr>
            <a:r>
              <a:rPr lang="en-US" baseline="0"/>
              <a:t>Unite with others</a:t>
            </a:r>
          </a:p>
          <a:p>
            <a:pPr marL="628650" lvl="1" indent="-171450">
              <a:buFont typeface="Wingdings" pitchFamily="2" charset="2"/>
              <a:buChar char="§"/>
            </a:pPr>
            <a:endParaRPr lang="en-US" baseline="0"/>
          </a:p>
          <a:p>
            <a:pPr marL="628650" lvl="1" indent="-171450">
              <a:buFont typeface="Wingdings" pitchFamily="2" charset="2"/>
              <a:buChar char="§"/>
            </a:pPr>
            <a:r>
              <a:rPr lang="en-US" baseline="0"/>
              <a:t>Work in your community</a:t>
            </a:r>
          </a:p>
          <a:p>
            <a:pPr marL="628650" lvl="1" indent="-171450">
              <a:buFont typeface="Wingdings" pitchFamily="2" charset="2"/>
              <a:buChar char="§"/>
            </a:pPr>
            <a:endParaRPr lang="en-US" baseline="0"/>
          </a:p>
          <a:p>
            <a:pPr marL="171450" indent="-171450">
              <a:buFont typeface="Wingdings" pitchFamily="2" charset="2"/>
              <a:buChar char="Ø"/>
            </a:pPr>
            <a:r>
              <a:rPr lang="en-US" baseline="0"/>
              <a:t>You have the power…</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42</a:t>
            </a:fld>
            <a:endParaRPr lang="en-US"/>
          </a:p>
        </p:txBody>
      </p:sp>
    </p:spTree>
    <p:extLst>
      <p:ext uri="{BB962C8B-B14F-4D97-AF65-F5344CB8AC3E}">
        <p14:creationId xmlns:p14="http://schemas.microsoft.com/office/powerpoint/2010/main" val="1779935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a:t>
            </a:r>
            <a:r>
              <a:rPr lang="en-US" baseline="0"/>
              <a:t>  Each item will be brought up one at a time (7 clicks).</a:t>
            </a:r>
          </a:p>
          <a:p>
            <a:r>
              <a:rPr lang="en-US" baseline="0"/>
              <a:t> </a:t>
            </a:r>
          </a:p>
          <a:p>
            <a:pPr marL="171450" indent="-171450">
              <a:buFont typeface="Wingdings" pitchFamily="2" charset="2"/>
              <a:buChar char="Ø"/>
            </a:pPr>
            <a:r>
              <a:rPr lang="en-US" baseline="0"/>
              <a:t>Each one of these steps can make a difference in somebody else’s life.  </a:t>
            </a:r>
          </a:p>
          <a:p>
            <a:pPr marL="0" indent="0">
              <a:buFont typeface="Wingdings" pitchFamily="2" charset="2"/>
              <a:buNone/>
            </a:pPr>
            <a:endParaRPr lang="en-US" baseline="0"/>
          </a:p>
          <a:p>
            <a:pPr marL="171450" indent="-171450">
              <a:buFont typeface="Wingdings" pitchFamily="2" charset="2"/>
              <a:buChar char="Ø"/>
            </a:pPr>
            <a:r>
              <a:rPr lang="en-US" baseline="0"/>
              <a:t>Each step is a doable action by any individual within any individual community.</a:t>
            </a:r>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43</a:t>
            </a:fld>
            <a:endParaRPr lang="en-US"/>
          </a:p>
        </p:txBody>
      </p:sp>
    </p:spTree>
    <p:extLst>
      <p:ext uri="{BB962C8B-B14F-4D97-AF65-F5344CB8AC3E}">
        <p14:creationId xmlns:p14="http://schemas.microsoft.com/office/powerpoint/2010/main" val="2789905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a:t>
            </a:r>
            <a:r>
              <a:rPr lang="en-US" baseline="0"/>
              <a:t> One click will bring up the Rogers’ quotation and then one click will bring up the response to it.</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44</a:t>
            </a:fld>
            <a:endParaRPr lang="en-US"/>
          </a:p>
        </p:txBody>
      </p:sp>
    </p:spTree>
    <p:extLst>
      <p:ext uri="{BB962C8B-B14F-4D97-AF65-F5344CB8AC3E}">
        <p14:creationId xmlns:p14="http://schemas.microsoft.com/office/powerpoint/2010/main" val="513076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a:t>
            </a:r>
            <a:r>
              <a:rPr lang="en-US" baseline="0"/>
              <a:t> an add-on video you can choose to show or not, depending on time and your audience response to what you have already done.  It is about a minute and half in length and just visually shows the material you have covered.  If you have already established a solid ending, then this may be too much.  If you still want a movie to bookend </a:t>
            </a:r>
            <a:r>
              <a:rPr lang="en-US" baseline="0" err="1"/>
              <a:t>the</a:t>
            </a:r>
            <a:r>
              <a:rPr lang="en-US" i="1" baseline="0" err="1"/>
              <a:t>Taken</a:t>
            </a:r>
            <a:r>
              <a:rPr lang="en-US" i="1" baseline="0"/>
              <a:t> </a:t>
            </a:r>
            <a:r>
              <a:rPr lang="en-US" i="0" baseline="0"/>
              <a:t>clip from the beginning, then go for it.</a:t>
            </a:r>
            <a:endParaRPr lang="en-US"/>
          </a:p>
        </p:txBody>
      </p:sp>
      <p:sp>
        <p:nvSpPr>
          <p:cNvPr id="4" name="Slide Number Placeholder 3"/>
          <p:cNvSpPr>
            <a:spLocks noGrp="1"/>
          </p:cNvSpPr>
          <p:nvPr>
            <p:ph type="sldNum" sz="quarter" idx="10"/>
          </p:nvPr>
        </p:nvSpPr>
        <p:spPr/>
        <p:txBody>
          <a:bodyPr/>
          <a:lstStyle/>
          <a:p>
            <a:fld id="{53F3B8F4-148D-4AA3-B7BC-29AF9FE6AD22}" type="slidenum">
              <a:rPr lang="en-US" smtClean="0"/>
              <a:t>45</a:t>
            </a:fld>
            <a:endParaRPr lang="en-US"/>
          </a:p>
        </p:txBody>
      </p:sp>
    </p:spTree>
    <p:extLst>
      <p:ext uri="{BB962C8B-B14F-4D97-AF65-F5344CB8AC3E}">
        <p14:creationId xmlns:p14="http://schemas.microsoft.com/office/powerpoint/2010/main" val="269627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Definition of trafficking:  “Any kind of illegal exploitation of vulnerable and marginalized human beings to make a profit.</a:t>
            </a:r>
          </a:p>
          <a:p>
            <a:endParaRPr lang="en-US"/>
          </a:p>
          <a:p>
            <a:pPr marL="171450" indent="-171450">
              <a:buFont typeface="Wingdings" panose="05000000000000000000" pitchFamily="2" charset="2"/>
              <a:buChar char="Ø"/>
            </a:pPr>
            <a:r>
              <a:rPr lang="en-US"/>
              <a:t>This obviously includes sex.</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Not so obvious is children who are  forced to work long hours in poor conditions in these industries.</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A</a:t>
            </a:r>
            <a:r>
              <a:rPr lang="en-US" baseline="0"/>
              <a:t> k</a:t>
            </a:r>
            <a:r>
              <a:rPr lang="en-US"/>
              <a:t>id washing dishes in back of a restaurant may need to be viewed differently.</a:t>
            </a:r>
          </a:p>
          <a:p>
            <a:pPr marL="171450" indent="-171450">
              <a:buFont typeface="Wingdings" panose="05000000000000000000" pitchFamily="2" charset="2"/>
              <a:buChar char="Ø"/>
            </a:pPr>
            <a:endParaRPr lang="en-US"/>
          </a:p>
          <a:p>
            <a:pPr marL="628650" lvl="1" indent="-171450">
              <a:buFont typeface="Wingdings" panose="05000000000000000000" pitchFamily="2" charset="2"/>
              <a:buChar char="Ø"/>
            </a:pPr>
            <a:r>
              <a:rPr lang="en-US"/>
              <a:t>Whose child is he?</a:t>
            </a:r>
          </a:p>
          <a:p>
            <a:pPr marL="628650" lvl="1" indent="-171450">
              <a:buFont typeface="Wingdings" panose="05000000000000000000" pitchFamily="2" charset="2"/>
              <a:buChar char="Ø"/>
            </a:pPr>
            <a:r>
              <a:rPr lang="en-US"/>
              <a:t>Runaway?</a:t>
            </a:r>
          </a:p>
          <a:p>
            <a:pPr marL="628650" lvl="1" indent="-171450">
              <a:buFont typeface="Wingdings" panose="05000000000000000000" pitchFamily="2" charset="2"/>
              <a:buChar char="Ø"/>
            </a:pPr>
            <a:r>
              <a:rPr lang="en-US"/>
              <a:t>Need to investigate?</a:t>
            </a:r>
          </a:p>
        </p:txBody>
      </p:sp>
      <p:sp>
        <p:nvSpPr>
          <p:cNvPr id="4" name="Slide Number Placeholder 3"/>
          <p:cNvSpPr>
            <a:spLocks noGrp="1"/>
          </p:cNvSpPr>
          <p:nvPr>
            <p:ph type="sldNum" sz="quarter" idx="5"/>
          </p:nvPr>
        </p:nvSpPr>
        <p:spPr/>
        <p:txBody>
          <a:bodyPr/>
          <a:lstStyle/>
          <a:p>
            <a:fld id="{53F3B8F4-148D-4AA3-B7BC-29AF9FE6AD22}" type="slidenum">
              <a:rPr lang="en-US" smtClean="0"/>
              <a:t>5</a:t>
            </a:fld>
            <a:endParaRPr lang="en-US"/>
          </a:p>
        </p:txBody>
      </p:sp>
    </p:spTree>
    <p:extLst>
      <p:ext uri="{BB962C8B-B14F-4D97-AF65-F5344CB8AC3E}">
        <p14:creationId xmlns:p14="http://schemas.microsoft.com/office/powerpoint/2010/main" val="322308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a:t>Directions: One</a:t>
            </a:r>
            <a:r>
              <a:rPr lang="en-US" baseline="0"/>
              <a:t> click is </a:t>
            </a:r>
            <a:r>
              <a:rPr lang="en-US"/>
              <a:t>on this slide.</a:t>
            </a:r>
          </a:p>
          <a:p>
            <a:pPr marL="228600" indent="-228600">
              <a:buFont typeface="Wingdings" pitchFamily="2" charset="2"/>
              <a:buChar char="Ø"/>
            </a:pPr>
            <a:endParaRPr lang="en-US"/>
          </a:p>
          <a:p>
            <a:pPr marL="228600" indent="-228600">
              <a:buFont typeface="Wingdings" pitchFamily="2" charset="2"/>
              <a:buChar char="Ø"/>
            </a:pPr>
            <a:r>
              <a:rPr lang="en-US"/>
              <a:t>Of course, sex trafficking, in reality, </a:t>
            </a:r>
            <a:r>
              <a:rPr lang="en-US" b="1" i="1">
                <a:effectLst>
                  <a:outerShdw blurRad="38100" dist="38100" dir="2700000" algn="tl">
                    <a:srgbClr val="000000">
                      <a:alpha val="43137"/>
                    </a:srgbClr>
                  </a:outerShdw>
                </a:effectLst>
              </a:rPr>
              <a:t>is also</a:t>
            </a:r>
            <a:r>
              <a:rPr lang="en-US" b="0" i="0">
                <a:effectLst>
                  <a:outerShdw blurRad="38100" dist="38100" dir="2700000" algn="tl">
                    <a:srgbClr val="000000">
                      <a:alpha val="43137"/>
                    </a:srgbClr>
                  </a:outerShdw>
                </a:effectLst>
              </a:rPr>
              <a:t> a form of forced labor as defined by TVPA.</a:t>
            </a:r>
          </a:p>
          <a:p>
            <a:pPr marL="228600" indent="-228600">
              <a:buFont typeface="Wingdings" pitchFamily="2" charset="2"/>
              <a:buChar char="Ø"/>
            </a:pPr>
            <a:endParaRPr lang="en-US" b="0" i="0">
              <a:effectLst>
                <a:outerShdw blurRad="38100" dist="38100" dir="2700000" algn="tl">
                  <a:srgbClr val="000000">
                    <a:alpha val="43137"/>
                  </a:srgbClr>
                </a:outerShdw>
              </a:effectLst>
            </a:endParaRPr>
          </a:p>
          <a:p>
            <a:pPr marL="228600" indent="-228600">
              <a:buFont typeface="Wingdings" pitchFamily="2" charset="2"/>
              <a:buChar char="Ø"/>
            </a:pPr>
            <a:r>
              <a:rPr lang="en-US" b="0" i="0">
                <a:effectLst>
                  <a:outerShdw blurRad="38100" dist="38100" dir="2700000" algn="tl">
                    <a:srgbClr val="000000">
                      <a:alpha val="43137"/>
                    </a:srgbClr>
                  </a:outerShdw>
                </a:effectLst>
              </a:rPr>
              <a:t> Only undefined difference between a child victim and an adult victim is the 60 seconds before he or she turns 18 when the </a:t>
            </a:r>
            <a:r>
              <a:rPr lang="en-US" b="1" i="1" u="sng">
                <a:effectLst>
                  <a:outerShdw blurRad="38100" dist="38100" dir="2700000" algn="tl">
                    <a:srgbClr val="000000">
                      <a:alpha val="43137"/>
                    </a:srgbClr>
                  </a:outerShdw>
                </a:effectLst>
              </a:rPr>
              <a:t>legal consequences change.</a:t>
            </a:r>
            <a:endParaRPr lang="en-US" b="0" i="0">
              <a:effectLst>
                <a:outerShdw blurRad="38100" dist="38100" dir="2700000" algn="tl">
                  <a:srgbClr val="000000">
                    <a:alpha val="43137"/>
                  </a:srgbClr>
                </a:outerShdw>
              </a:effectLst>
            </a:endParaRPr>
          </a:p>
          <a:p>
            <a:pPr marL="228600" indent="-228600">
              <a:buFont typeface="Wingdings" pitchFamily="2" charset="2"/>
              <a:buChar char="Ø"/>
            </a:pPr>
            <a:endParaRPr lang="en-US" b="0" i="0">
              <a:effectLst>
                <a:outerShdw blurRad="38100" dist="38100" dir="2700000" algn="tl">
                  <a:srgbClr val="000000">
                    <a:alpha val="43137"/>
                  </a:srgbClr>
                </a:outerShdw>
              </a:effectLst>
            </a:endParaRPr>
          </a:p>
          <a:p>
            <a:pPr marL="228600" indent="-228600">
              <a:buFont typeface="Wingdings" pitchFamily="2" charset="2"/>
              <a:buChar char="Ø"/>
            </a:pPr>
            <a:endParaRPr lang="en-US" b="1" i="1">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53F3B8F4-148D-4AA3-B7BC-29AF9FE6AD22}" type="slidenum">
              <a:rPr lang="en-US" smtClean="0"/>
              <a:t>6</a:t>
            </a:fld>
            <a:endParaRPr lang="en-US"/>
          </a:p>
        </p:txBody>
      </p:sp>
    </p:spTree>
    <p:extLst>
      <p:ext uri="{BB962C8B-B14F-4D97-AF65-F5344CB8AC3E}">
        <p14:creationId xmlns:p14="http://schemas.microsoft.com/office/powerpoint/2010/main" val="428569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Directions:  Click through each statement one at a time.</a:t>
            </a:r>
          </a:p>
          <a:p>
            <a:endParaRPr lang="en-US"/>
          </a:p>
          <a:p>
            <a:pPr marL="171450" indent="-171450">
              <a:buFont typeface="Wingdings" pitchFamily="2" charset="2"/>
              <a:buChar char="Ø"/>
            </a:pPr>
            <a:r>
              <a:rPr lang="en-US"/>
              <a:t>40.3 million- International </a:t>
            </a:r>
            <a:r>
              <a:rPr lang="en-US" err="1"/>
              <a:t>Labour</a:t>
            </a:r>
            <a:r>
              <a:rPr lang="en-US"/>
              <a:t> Organization estimates this number- a global problem</a:t>
            </a:r>
          </a:p>
          <a:p>
            <a:endParaRPr lang="en-US"/>
          </a:p>
          <a:p>
            <a:pPr marL="628650" lvl="1" indent="-171450">
              <a:buFont typeface="Arial" pitchFamily="34" charset="0"/>
              <a:buChar char="•"/>
            </a:pPr>
            <a:r>
              <a:rPr lang="en-US"/>
              <a:t>Annual revenue is over $150 billion.</a:t>
            </a:r>
          </a:p>
          <a:p>
            <a:pPr marL="457200" lvl="1" indent="0">
              <a:buFont typeface="Arial" pitchFamily="34" charset="0"/>
              <a:buNone/>
            </a:pPr>
            <a:endParaRPr lang="en-US"/>
          </a:p>
          <a:p>
            <a:pPr marL="628650" lvl="1" indent="-171450">
              <a:buFont typeface="Arial" pitchFamily="34" charset="0"/>
              <a:buChar char="•"/>
            </a:pPr>
            <a:r>
              <a:rPr lang="en-US"/>
              <a:t>U.N. Global Report of 2019 on trafficking adds 30% are children with far more girls than boys being trafficked.</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Polaris Project in 2018 ranked U.S. along with the Philippines and Mexico as worst.  The National Human Trafficking Hotline is</a:t>
            </a:r>
            <a:r>
              <a:rPr lang="en-US" baseline="0"/>
              <a:t> </a:t>
            </a:r>
            <a:r>
              <a:rPr lang="en-US"/>
              <a:t>run by the Polaris Project.</a:t>
            </a:r>
          </a:p>
          <a:p>
            <a:pPr marL="0" indent="0">
              <a:buFontTx/>
              <a:buNone/>
            </a:pPr>
            <a:endParaRPr lang="en-US"/>
          </a:p>
          <a:p>
            <a:pPr marL="628650" lvl="1" indent="-171450">
              <a:buFont typeface="Wingdings" panose="05000000000000000000" pitchFamily="2" charset="2"/>
              <a:buChar char="§"/>
            </a:pPr>
            <a:r>
              <a:rPr lang="en-US"/>
              <a:t>Calls received since 2007- 246,267</a:t>
            </a:r>
          </a:p>
          <a:p>
            <a:pPr marL="457200" lvl="1" indent="0">
              <a:buFont typeface="Wingdings" panose="05000000000000000000" pitchFamily="2" charset="2"/>
              <a:buNone/>
            </a:pPr>
            <a:endParaRPr lang="en-US"/>
          </a:p>
          <a:p>
            <a:pPr marL="628650" lvl="1" indent="-171450">
              <a:buFont typeface="Wingdings" panose="05000000000000000000" pitchFamily="2" charset="2"/>
              <a:buChar char="§"/>
            </a:pPr>
            <a:r>
              <a:rPr lang="en-US"/>
              <a:t>Calls received in June of 2019 alone- 23,784 (130 calls a day)</a:t>
            </a:r>
          </a:p>
          <a:p>
            <a:pPr marL="171450" indent="-171450">
              <a:buFont typeface="Wingdings" panose="05000000000000000000" pitchFamily="2" charset="2"/>
              <a:buChar char="Ø"/>
            </a:pPr>
            <a:endParaRPr lang="en-US"/>
          </a:p>
          <a:p>
            <a:pPr marL="628650" lvl="1" indent="-171450">
              <a:buFont typeface="Wingdings" panose="05000000000000000000" pitchFamily="2" charset="2"/>
              <a:buChar char="§"/>
            </a:pPr>
            <a:r>
              <a:rPr lang="en-US"/>
              <a:t>These are only the reported cases,</a:t>
            </a:r>
            <a:r>
              <a:rPr lang="en-US" baseline="0"/>
              <a:t> l</a:t>
            </a:r>
            <a:r>
              <a:rPr lang="en-US"/>
              <a:t>eaving us to guess at the reality we don’t know about.</a:t>
            </a:r>
          </a:p>
          <a:p>
            <a:endParaRPr lang="en-US"/>
          </a:p>
          <a:p>
            <a:pPr marL="171450" indent="-171450">
              <a:buFont typeface="Wingdings" panose="05000000000000000000" pitchFamily="2" charset="2"/>
              <a:buChar char="Ø"/>
            </a:pPr>
            <a:r>
              <a:rPr lang="en-US"/>
              <a:t>Attorney General’s office rescued 110 victims in 2019.</a:t>
            </a:r>
          </a:p>
          <a:p>
            <a:pPr marL="0" indent="0">
              <a:buFont typeface="Wingdings" panose="05000000000000000000" pitchFamily="2" charset="2"/>
              <a:buNone/>
            </a:pPr>
            <a:endParaRPr lang="en-US"/>
          </a:p>
          <a:p>
            <a:pPr marL="628650" lvl="1" indent="-171450">
              <a:buFont typeface="Wingdings" panose="05000000000000000000" pitchFamily="2" charset="2"/>
              <a:buChar char="§"/>
            </a:pPr>
            <a:r>
              <a:rPr lang="en-US"/>
              <a:t>Referred an additional 217 cases to services</a:t>
            </a:r>
          </a:p>
          <a:p>
            <a:pPr marL="457200" lvl="1" indent="0">
              <a:buFont typeface="Wingdings" panose="05000000000000000000" pitchFamily="2" charset="2"/>
              <a:buNone/>
            </a:pPr>
            <a:endParaRPr lang="en-US"/>
          </a:p>
          <a:p>
            <a:pPr marL="628650" lvl="1" indent="-171450">
              <a:buFont typeface="Wingdings" panose="05000000000000000000" pitchFamily="2" charset="2"/>
              <a:buChar char="§"/>
            </a:pPr>
            <a:r>
              <a:rPr lang="en-US"/>
              <a:t>Received 359 trafficking tips</a:t>
            </a:r>
          </a:p>
          <a:p>
            <a:pPr marL="457200" lvl="1" indent="0">
              <a:buFont typeface="Wingdings" panose="05000000000000000000" pitchFamily="2" charset="2"/>
              <a:buNone/>
            </a:pPr>
            <a:endParaRPr lang="en-US"/>
          </a:p>
          <a:p>
            <a:pPr marL="628650" lvl="1" indent="-171450">
              <a:buFont typeface="Wingdings" panose="05000000000000000000" pitchFamily="2" charset="2"/>
              <a:buChar char="§"/>
            </a:pPr>
            <a:r>
              <a:rPr lang="en-US"/>
              <a:t>Arrested 239 in related investigations</a:t>
            </a:r>
          </a:p>
          <a:p>
            <a:pPr marL="171450" indent="-171450">
              <a:buFont typeface="Wingdings" panose="05000000000000000000" pitchFamily="2" charset="2"/>
              <a:buChar char="Ø"/>
            </a:pPr>
            <a:endParaRPr lang="en-US"/>
          </a:p>
          <a:p>
            <a:pPr marL="171450" indent="-171450">
              <a:buFont typeface="Wingdings" panose="05000000000000000000" pitchFamily="2" charset="2"/>
              <a:buChar char="Ø"/>
            </a:pPr>
            <a:r>
              <a:rPr lang="en-US"/>
              <a:t>U. S. Department of Health- 300, 000 at risk of exploitation</a:t>
            </a:r>
          </a:p>
          <a:p>
            <a:pPr marL="0" indent="0">
              <a:buFontTx/>
              <a:buNone/>
            </a:pPr>
            <a:endParaRPr lang="en-US"/>
          </a:p>
          <a:p>
            <a:pPr marL="171450" indent="-171450">
              <a:buFont typeface="Wingdings" panose="05000000000000000000" pitchFamily="2" charset="2"/>
              <a:buChar char="Ø"/>
            </a:pPr>
            <a:r>
              <a:rPr lang="en-US"/>
              <a:t>National Center for Missing and Exploited Children</a:t>
            </a:r>
          </a:p>
          <a:p>
            <a:pPr marL="628650" lvl="1" indent="-171450">
              <a:buFont typeface="Wingdings" panose="05000000000000000000" pitchFamily="2" charset="2"/>
              <a:buChar char="§"/>
            </a:pPr>
            <a:r>
              <a:rPr lang="en-US"/>
              <a:t>14%  missing kids sex trafficked</a:t>
            </a:r>
          </a:p>
          <a:p>
            <a:pPr marL="457200" lvl="1" indent="0">
              <a:buFont typeface="Wingdings" panose="05000000000000000000" pitchFamily="2" charset="2"/>
              <a:buNone/>
            </a:pPr>
            <a:endParaRPr lang="en-US"/>
          </a:p>
          <a:p>
            <a:pPr marL="628650" lvl="1" indent="-171450">
              <a:buFont typeface="Wingdings" panose="05000000000000000000" pitchFamily="2" charset="2"/>
              <a:buChar char="§"/>
            </a:pPr>
            <a:r>
              <a:rPr lang="en-US"/>
              <a:t>88%  of those had been in child welfare system</a:t>
            </a:r>
          </a:p>
          <a:p>
            <a:pPr marL="628650" lvl="1" indent="-171450">
              <a:buFont typeface="Wingdings" panose="05000000000000000000" pitchFamily="2" charset="2"/>
              <a:buChar char="§"/>
            </a:pPr>
            <a:endParaRPr lang="en-US"/>
          </a:p>
          <a:p>
            <a:pPr marL="171450" indent="-171450">
              <a:buFont typeface="Wingdings" panose="05000000000000000000" pitchFamily="2" charset="2"/>
              <a:buChar char="Ø"/>
            </a:pPr>
            <a:r>
              <a:rPr lang="en-US"/>
              <a:t>The National Foster Youth Institute-</a:t>
            </a:r>
          </a:p>
          <a:p>
            <a:pPr marL="628650" lvl="1" indent="-171450">
              <a:buFont typeface="Wingdings" panose="05000000000000000000" pitchFamily="2" charset="2"/>
              <a:buChar char="§"/>
            </a:pPr>
            <a:r>
              <a:rPr lang="en-US"/>
              <a:t>60% were once in foster care</a:t>
            </a:r>
          </a:p>
          <a:p>
            <a:pPr marL="628650" lvl="1" indent="-171450">
              <a:buFont typeface="Wingdings" panose="05000000000000000000" pitchFamily="2" charset="2"/>
              <a:buChar char="§"/>
            </a:pPr>
            <a:r>
              <a:rPr lang="en-US"/>
              <a:t>12 to 14 average age</a:t>
            </a:r>
          </a:p>
          <a:p>
            <a:pPr marL="171450" indent="-171450">
              <a:buFont typeface="Wingdings" panose="05000000000000000000" pitchFamily="2" charset="2"/>
              <a:buChar char="Ø"/>
            </a:pPr>
            <a:endParaRPr lang="en-US"/>
          </a:p>
          <a:p>
            <a:pPr marL="0" indent="0">
              <a:buFontTx/>
              <a:buNone/>
            </a:pPr>
            <a:r>
              <a:rPr lang="en-US"/>
              <a:t>Of course, statistical studies can vary in range and on what is being measured but the key point is all studies expose the problem we need to and can address.</a:t>
            </a:r>
          </a:p>
          <a:p>
            <a:pPr marL="171450" indent="-171450">
              <a:buFont typeface="Wingdings" panose="05000000000000000000" pitchFamily="2" charset="2"/>
              <a:buChar char="Ø"/>
            </a:pPr>
            <a:endParaRPr lang="en-US"/>
          </a:p>
          <a:p>
            <a:pPr marL="0" indent="0">
              <a:buFontTx/>
              <a:buNone/>
            </a:pPr>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7</a:t>
            </a:fld>
            <a:endParaRPr lang="en-US"/>
          </a:p>
        </p:txBody>
      </p:sp>
    </p:spTree>
    <p:extLst>
      <p:ext uri="{BB962C8B-B14F-4D97-AF65-F5344CB8AC3E}">
        <p14:creationId xmlns:p14="http://schemas.microsoft.com/office/powerpoint/2010/main" val="157472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Trafficker preys on any one who is vulnerable with </a:t>
            </a:r>
            <a:r>
              <a:rPr lang="en-US" b="1" i="1" u="sng"/>
              <a:t>a promise for a better life…not asking for a green card or passport before grooming.</a:t>
            </a:r>
            <a:endParaRPr lang="en-US" b="0" i="0" u="none"/>
          </a:p>
          <a:p>
            <a:endParaRPr lang="en-US" b="0" i="0" u="none"/>
          </a:p>
          <a:p>
            <a:r>
              <a:rPr lang="en-US" b="0" i="0" u="none"/>
              <a:t>Victims may include undocumented immigrants and foreign nationals but don’t overlook the groups listed on this slide.</a:t>
            </a:r>
          </a:p>
        </p:txBody>
      </p:sp>
      <p:sp>
        <p:nvSpPr>
          <p:cNvPr id="4" name="Slide Number Placeholder 3"/>
          <p:cNvSpPr>
            <a:spLocks noGrp="1"/>
          </p:cNvSpPr>
          <p:nvPr>
            <p:ph type="sldNum" sz="quarter" idx="5"/>
          </p:nvPr>
        </p:nvSpPr>
        <p:spPr/>
        <p:txBody>
          <a:bodyPr/>
          <a:lstStyle/>
          <a:p>
            <a:fld id="{53F3B8F4-148D-4AA3-B7BC-29AF9FE6AD22}" type="slidenum">
              <a:rPr lang="en-US" smtClean="0"/>
              <a:t>8</a:t>
            </a:fld>
            <a:endParaRPr lang="en-US"/>
          </a:p>
        </p:txBody>
      </p:sp>
    </p:spTree>
    <p:extLst>
      <p:ext uri="{BB962C8B-B14F-4D97-AF65-F5344CB8AC3E}">
        <p14:creationId xmlns:p14="http://schemas.microsoft.com/office/powerpoint/2010/main" val="4244056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groups being groomed by traffickers have a common thread of risk factors.</a:t>
            </a:r>
          </a:p>
          <a:p>
            <a:endParaRPr lang="en-US"/>
          </a:p>
          <a:p>
            <a:pPr marL="0" indent="0">
              <a:buFont typeface="Wingdings" panose="05000000000000000000" pitchFamily="2" charset="2"/>
              <a:buNone/>
            </a:pPr>
            <a:endParaRPr lang="en-US" b="0" i="0" u="none"/>
          </a:p>
          <a:p>
            <a:pPr marL="171450" indent="-171450">
              <a:buFont typeface="Wingdings" panose="05000000000000000000" pitchFamily="2" charset="2"/>
              <a:buChar char="Ø"/>
            </a:pPr>
            <a:r>
              <a:rPr lang="en-US" b="0" i="0" u="none"/>
              <a:t>Prior sexual violence or abuse</a:t>
            </a:r>
          </a:p>
          <a:p>
            <a:pPr marL="171450" indent="-171450">
              <a:buFont typeface="Wingdings" panose="05000000000000000000" pitchFamily="2" charset="2"/>
              <a:buChar char="Ø"/>
            </a:pPr>
            <a:endParaRPr lang="en-US" b="0" i="0" u="none"/>
          </a:p>
          <a:p>
            <a:pPr marL="171450" indent="-171450">
              <a:buFont typeface="Wingdings" panose="05000000000000000000" pitchFamily="2" charset="2"/>
              <a:buChar char="Ø"/>
            </a:pPr>
            <a:r>
              <a:rPr lang="en-US" b="0" i="0" u="none"/>
              <a:t>Unstable living situations</a:t>
            </a:r>
          </a:p>
          <a:p>
            <a:pPr marL="171450" indent="-171450">
              <a:buFont typeface="Wingdings" panose="05000000000000000000" pitchFamily="2" charset="2"/>
              <a:buChar char="Ø"/>
            </a:pPr>
            <a:endParaRPr lang="en-US" b="0" i="0" u="none"/>
          </a:p>
          <a:p>
            <a:pPr marL="171450" indent="-171450">
              <a:buFont typeface="Wingdings" panose="05000000000000000000" pitchFamily="2" charset="2"/>
              <a:buChar char="Ø"/>
            </a:pPr>
            <a:r>
              <a:rPr lang="en-US" b="0" i="0" u="none"/>
              <a:t>Homelessness</a:t>
            </a:r>
          </a:p>
          <a:p>
            <a:pPr marL="171450" indent="-171450">
              <a:buFont typeface="Wingdings" panose="05000000000000000000" pitchFamily="2" charset="2"/>
              <a:buChar char="Ø"/>
            </a:pPr>
            <a:endParaRPr lang="en-US" b="0" i="0" u="none"/>
          </a:p>
          <a:p>
            <a:pPr marL="171450" indent="-171450">
              <a:buFont typeface="Wingdings" panose="05000000000000000000" pitchFamily="2" charset="2"/>
              <a:buChar char="Ø"/>
            </a:pPr>
            <a:r>
              <a:rPr lang="en-US" b="0" i="0" u="none"/>
              <a:t>Poverty</a:t>
            </a:r>
          </a:p>
          <a:p>
            <a:pPr marL="171450" indent="-171450">
              <a:buFont typeface="Wingdings" panose="05000000000000000000" pitchFamily="2" charset="2"/>
              <a:buChar char="Ø"/>
            </a:pPr>
            <a:endParaRPr lang="en-US" b="0" i="0" u="none"/>
          </a:p>
          <a:p>
            <a:pPr marL="171450" indent="-171450">
              <a:buFont typeface="Wingdings" panose="05000000000000000000" pitchFamily="2" charset="2"/>
              <a:buChar char="Ø"/>
            </a:pPr>
            <a:r>
              <a:rPr lang="en-US" b="0" i="0" u="none"/>
              <a:t>Generational trauma and unemployment</a:t>
            </a:r>
            <a:endParaRPr lang="en-US" b="1" i="1" u="sng"/>
          </a:p>
          <a:p>
            <a:endParaRPr lang="en-US"/>
          </a:p>
        </p:txBody>
      </p:sp>
      <p:sp>
        <p:nvSpPr>
          <p:cNvPr id="4" name="Slide Number Placeholder 3"/>
          <p:cNvSpPr>
            <a:spLocks noGrp="1"/>
          </p:cNvSpPr>
          <p:nvPr>
            <p:ph type="sldNum" sz="quarter" idx="5"/>
          </p:nvPr>
        </p:nvSpPr>
        <p:spPr/>
        <p:txBody>
          <a:bodyPr/>
          <a:lstStyle/>
          <a:p>
            <a:fld id="{53F3B8F4-148D-4AA3-B7BC-29AF9FE6AD22}" type="slidenum">
              <a:rPr lang="en-US" smtClean="0"/>
              <a:t>9</a:t>
            </a:fld>
            <a:endParaRPr lang="en-US"/>
          </a:p>
        </p:txBody>
      </p:sp>
    </p:spTree>
    <p:extLst>
      <p:ext uri="{BB962C8B-B14F-4D97-AF65-F5344CB8AC3E}">
        <p14:creationId xmlns:p14="http://schemas.microsoft.com/office/powerpoint/2010/main" val="4849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7756E-2338-B04D-8DEF-8D68D8301AD7}"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BC3775-2DF5-3544-A643-FCF1AF36968F}" type="slidenum">
              <a:rPr lang="en-US" smtClean="0"/>
              <a:t>‹#›</a:t>
            </a:fld>
            <a:endParaRPr lang="en-US"/>
          </a:p>
        </p:txBody>
      </p:sp>
    </p:spTree>
    <p:extLst>
      <p:ext uri="{BB962C8B-B14F-4D97-AF65-F5344CB8AC3E}">
        <p14:creationId xmlns:p14="http://schemas.microsoft.com/office/powerpoint/2010/main" val="12852228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7756E-2338-B04D-8DEF-8D68D8301AD7}" type="datetimeFigureOut">
              <a:rPr lang="en-US" smtClean="0"/>
              <a:t>6/1/2020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C3775-2DF5-3544-A643-FCF1AF36968F}" type="slidenum">
              <a:rPr lang="en-US" smtClean="0"/>
              <a:t>‹#›</a:t>
            </a:fld>
            <a:endParaRPr lang="en-US"/>
          </a:p>
        </p:txBody>
      </p:sp>
    </p:spTree>
    <p:extLst>
      <p:ext uri="{BB962C8B-B14F-4D97-AF65-F5344CB8AC3E}">
        <p14:creationId xmlns:p14="http://schemas.microsoft.com/office/powerpoint/2010/main" val="65998088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f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jpeg"/><Relationship Id="rId5" Type="http://schemas.openxmlformats.org/officeDocument/2006/relationships/image" Target="../media/image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fif"/></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KgmO32IdwuE?feature=oembed" TargetMode="External"/><Relationship Id="rId5" Type="http://schemas.openxmlformats.org/officeDocument/2006/relationships/image" Target="../media/image5.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ideo" Target="https://www.youtube.com/embed/35vcUV3LEio?feature=oembed" TargetMode="External"/><Relationship Id="rId5" Type="http://schemas.openxmlformats.org/officeDocument/2006/relationships/image" Target="../media/image5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431621" y="801384"/>
            <a:ext cx="2794571" cy="646331"/>
          </a:xfrm>
          <a:prstGeom prst="rect">
            <a:avLst/>
          </a:prstGeom>
          <a:noFill/>
        </p:spPr>
        <p:txBody>
          <a:bodyPr wrap="square" rtlCol="0">
            <a:spAutoFit/>
          </a:bodyPr>
          <a:lstStyle/>
          <a:p>
            <a:r>
              <a:rPr lang="en-US" sz="3600">
                <a:latin typeface="Arial Narrow" panose="020B0606020202030204" pitchFamily="34" charset="0"/>
              </a:rPr>
              <a:t>On the Margin</a:t>
            </a:r>
          </a:p>
        </p:txBody>
      </p:sp>
      <p:pic>
        <p:nvPicPr>
          <p:cNvPr id="4" name="Picture 3">
            <a:extLst>
              <a:ext uri="{FF2B5EF4-FFF2-40B4-BE49-F238E27FC236}">
                <a16:creationId xmlns:a16="http://schemas.microsoft.com/office/drawing/2014/main" id="{2DEF13E8-277E-4785-8E56-97F07DA4D60B}"/>
              </a:ext>
            </a:extLst>
          </p:cNvPr>
          <p:cNvPicPr>
            <a:picLocks noChangeAspect="1"/>
          </p:cNvPicPr>
          <p:nvPr/>
        </p:nvPicPr>
        <p:blipFill>
          <a:blip r:embed="rId4"/>
          <a:stretch>
            <a:fillRect/>
          </a:stretch>
        </p:blipFill>
        <p:spPr>
          <a:xfrm>
            <a:off x="803181" y="1961323"/>
            <a:ext cx="7537637" cy="2557668"/>
          </a:xfrm>
          <a:prstGeom prst="rect">
            <a:avLst/>
          </a:prstGeom>
          <a:solidFill>
            <a:srgbClr val="0070C0"/>
          </a:solidFill>
          <a:ln>
            <a:solidFill>
              <a:schemeClr val="tx2"/>
            </a:solidFill>
          </a:ln>
        </p:spPr>
      </p:pic>
      <p:pic>
        <p:nvPicPr>
          <p:cNvPr id="5" name="Picture 4">
            <a:extLst>
              <a:ext uri="{FF2B5EF4-FFF2-40B4-BE49-F238E27FC236}">
                <a16:creationId xmlns:a16="http://schemas.microsoft.com/office/drawing/2014/main" id="{64C6F6A5-F450-4310-AB3D-044F594B4612}"/>
              </a:ext>
            </a:extLst>
          </p:cNvPr>
          <p:cNvPicPr>
            <a:picLocks noChangeAspect="1"/>
          </p:cNvPicPr>
          <p:nvPr/>
        </p:nvPicPr>
        <p:blipFill>
          <a:blip r:embed="rId5"/>
          <a:stretch>
            <a:fillRect/>
          </a:stretch>
        </p:blipFill>
        <p:spPr>
          <a:xfrm>
            <a:off x="3356203" y="4619210"/>
            <a:ext cx="2962275" cy="1543050"/>
          </a:xfrm>
          <a:prstGeom prst="rect">
            <a:avLst/>
          </a:prstGeom>
        </p:spPr>
      </p:pic>
    </p:spTree>
    <p:extLst>
      <p:ext uri="{BB962C8B-B14F-4D97-AF65-F5344CB8AC3E}">
        <p14:creationId xmlns:p14="http://schemas.microsoft.com/office/powerpoint/2010/main" val="3707243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50094" y="762000"/>
            <a:ext cx="4243530" cy="646331"/>
          </a:xfrm>
          <a:prstGeom prst="rect">
            <a:avLst/>
          </a:prstGeom>
          <a:noFill/>
        </p:spPr>
        <p:txBody>
          <a:bodyPr wrap="square" rtlCol="0">
            <a:spAutoFit/>
          </a:bodyPr>
          <a:lstStyle/>
          <a:p>
            <a:r>
              <a:rPr lang="en-US" sz="3600">
                <a:latin typeface="Arial Narrow" panose="020B0606020202030204" pitchFamily="34" charset="0"/>
              </a:rPr>
              <a:t> On the Margin-Myths </a:t>
            </a:r>
          </a:p>
        </p:txBody>
      </p:sp>
      <p:pic>
        <p:nvPicPr>
          <p:cNvPr id="4" name="Picture 3" descr="Key Characteristics of Identified Human Trafficking Victims: The majority were white (57%), while about a third were black; The majority were identified in higher-population counties (80%), sex trafficking is far more prevalent (86.8%) than labor trafficking; The majority of victims were female and minors (80+%)."/>
          <p:cNvPicPr/>
          <p:nvPr/>
        </p:nvPicPr>
        <p:blipFill>
          <a:blip r:embed="rId4">
            <a:extLst>
              <a:ext uri="{28A0092B-C50C-407E-A947-70E740481C1C}">
                <a14:useLocalDpi xmlns:a14="http://schemas.microsoft.com/office/drawing/2010/main" val="0"/>
              </a:ext>
            </a:extLst>
          </a:blip>
          <a:srcRect/>
          <a:stretch>
            <a:fillRect/>
          </a:stretch>
        </p:blipFill>
        <p:spPr bwMode="auto">
          <a:xfrm>
            <a:off x="1600199" y="1943100"/>
            <a:ext cx="6118413" cy="3946712"/>
          </a:xfrm>
          <a:prstGeom prst="rect">
            <a:avLst/>
          </a:prstGeom>
          <a:noFill/>
          <a:ln>
            <a:noFill/>
          </a:ln>
        </p:spPr>
      </p:pic>
    </p:spTree>
    <p:extLst>
      <p:ext uri="{BB962C8B-B14F-4D97-AF65-F5344CB8AC3E}">
        <p14:creationId xmlns:p14="http://schemas.microsoft.com/office/powerpoint/2010/main" val="178305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91191" y="762000"/>
            <a:ext cx="4202433" cy="646331"/>
          </a:xfrm>
          <a:prstGeom prst="rect">
            <a:avLst/>
          </a:prstGeom>
          <a:noFill/>
        </p:spPr>
        <p:txBody>
          <a:bodyPr wrap="square" rtlCol="0">
            <a:spAutoFit/>
          </a:bodyPr>
          <a:lstStyle/>
          <a:p>
            <a:r>
              <a:rPr lang="en-US" sz="3600">
                <a:latin typeface="Arial Narrow" panose="020B0606020202030204" pitchFamily="34" charset="0"/>
              </a:rPr>
              <a:t> On the Margin-Myths  </a:t>
            </a:r>
          </a:p>
        </p:txBody>
      </p:sp>
      <p:sp>
        <p:nvSpPr>
          <p:cNvPr id="3" name="TextBox 2"/>
          <p:cNvSpPr txBox="1"/>
          <p:nvPr/>
        </p:nvSpPr>
        <p:spPr>
          <a:xfrm>
            <a:off x="1721223" y="1775012"/>
            <a:ext cx="5961530" cy="707886"/>
          </a:xfrm>
          <a:prstGeom prst="rect">
            <a:avLst/>
          </a:prstGeom>
          <a:noFill/>
        </p:spPr>
        <p:txBody>
          <a:bodyPr wrap="square" rtlCol="0">
            <a:spAutoFit/>
          </a:bodyPr>
          <a:lstStyle/>
          <a:p>
            <a:r>
              <a:rPr lang="en-US" sz="2000" b="1">
                <a:latin typeface="Times New Roman" pitchFamily="18" charset="0"/>
                <a:cs typeface="Times New Roman" pitchFamily="18" charset="0"/>
              </a:rPr>
              <a:t>Myth-  Child victims want help to flee their traffickers </a:t>
            </a:r>
          </a:p>
        </p:txBody>
      </p:sp>
      <p:pic>
        <p:nvPicPr>
          <p:cNvPr id="3076" name="Picture 4" descr="Image result for trafficked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28" y="3336083"/>
            <a:ext cx="2514600" cy="1819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0353" y="2465799"/>
            <a:ext cx="4283216" cy="5078313"/>
          </a:xfrm>
          <a:prstGeom prst="rect">
            <a:avLst/>
          </a:prstGeom>
          <a:noFill/>
        </p:spPr>
        <p:txBody>
          <a:bodyPr wrap="square" rtlCol="0">
            <a:spAutoFit/>
          </a:bodyPr>
          <a:lstStyle/>
          <a:p>
            <a:pPr marL="742950" lvl="1" indent="-285750">
              <a:buFont typeface="Wingdings" pitchFamily="2" charset="2"/>
              <a:buChar char="§"/>
            </a:pPr>
            <a:r>
              <a:rPr lang="en-US">
                <a:solidFill>
                  <a:schemeClr val="accent6">
                    <a:lumMod val="75000"/>
                  </a:schemeClr>
                </a:solidFill>
                <a:latin typeface="Times New Roman" pitchFamily="18" charset="0"/>
                <a:cs typeface="Times New Roman" pitchFamily="18" charset="0"/>
              </a:rPr>
              <a:t>Don’t self- identify so they don’t reach out</a:t>
            </a:r>
          </a:p>
          <a:p>
            <a:pPr marL="742950" lvl="1" indent="-285750">
              <a:buFont typeface="Wingdings" pitchFamily="2" charset="2"/>
              <a:buChar char="§"/>
            </a:pPr>
            <a:endParaRPr lang="en-US">
              <a:solidFill>
                <a:schemeClr val="accent6">
                  <a:lumMod val="75000"/>
                </a:schemeClr>
              </a:solidFill>
              <a:latin typeface="Times New Roman" pitchFamily="18" charset="0"/>
              <a:cs typeface="Times New Roman" pitchFamily="18" charset="0"/>
            </a:endParaRPr>
          </a:p>
          <a:p>
            <a:pPr marL="742950" lvl="1" indent="-285750">
              <a:buFont typeface="Wingdings" pitchFamily="2" charset="2"/>
              <a:buChar char="§"/>
            </a:pPr>
            <a:r>
              <a:rPr lang="en-US">
                <a:solidFill>
                  <a:schemeClr val="accent6">
                    <a:lumMod val="75000"/>
                  </a:schemeClr>
                </a:solidFill>
                <a:latin typeface="Times New Roman" pitchFamily="18" charset="0"/>
                <a:cs typeface="Times New Roman" pitchFamily="18" charset="0"/>
              </a:rPr>
              <a:t>Groomed actively</a:t>
            </a:r>
          </a:p>
          <a:p>
            <a:pPr marL="742950" lvl="1" indent="-285750">
              <a:buFont typeface="Wingdings" pitchFamily="2" charset="2"/>
              <a:buChar char="§"/>
            </a:pPr>
            <a:endParaRPr lang="en-US">
              <a:solidFill>
                <a:schemeClr val="accent6">
                  <a:lumMod val="75000"/>
                </a:schemeClr>
              </a:solidFill>
              <a:latin typeface="Times New Roman" pitchFamily="18" charset="0"/>
              <a:cs typeface="Times New Roman" pitchFamily="18" charset="0"/>
            </a:endParaRPr>
          </a:p>
          <a:p>
            <a:pPr marL="742950" lvl="1" indent="-285750">
              <a:buFont typeface="Wingdings" pitchFamily="2" charset="2"/>
              <a:buChar char="§"/>
            </a:pPr>
            <a:r>
              <a:rPr lang="en-US">
                <a:solidFill>
                  <a:schemeClr val="accent6">
                    <a:lumMod val="75000"/>
                  </a:schemeClr>
                </a:solidFill>
                <a:latin typeface="Times New Roman" pitchFamily="18" charset="0"/>
                <a:cs typeface="Times New Roman" pitchFamily="18" charset="0"/>
              </a:rPr>
              <a:t>Have fears</a:t>
            </a:r>
          </a:p>
          <a:p>
            <a:pPr marL="285750" indent="-285750">
              <a:buFont typeface="Wingdings" pitchFamily="2" charset="2"/>
              <a:buChar char="§"/>
            </a:pPr>
            <a:endParaRPr lang="en-US">
              <a:latin typeface="Times New Roman" pitchFamily="18" charset="0"/>
              <a:cs typeface="Times New Roman" pitchFamily="18" charset="0"/>
            </a:endParaRPr>
          </a:p>
          <a:p>
            <a:pPr marL="1657350" lvl="3" indent="-285750">
              <a:buFont typeface="Wingdings" pitchFamily="2" charset="2"/>
              <a:buChar char="Ø"/>
            </a:pPr>
            <a:r>
              <a:rPr lang="en-US">
                <a:solidFill>
                  <a:srgbClr val="0070C0"/>
                </a:solidFill>
                <a:latin typeface="Times New Roman" pitchFamily="18" charset="0"/>
                <a:cs typeface="Times New Roman" pitchFamily="18" charset="0"/>
              </a:rPr>
              <a:t>Shame</a:t>
            </a:r>
          </a:p>
          <a:p>
            <a:pPr marL="1657350" lvl="3" indent="-285750">
              <a:buFont typeface="Wingdings" pitchFamily="2" charset="2"/>
              <a:buChar char="Ø"/>
            </a:pPr>
            <a:r>
              <a:rPr lang="en-US">
                <a:solidFill>
                  <a:srgbClr val="0070C0"/>
                </a:solidFill>
                <a:latin typeface="Times New Roman" pitchFamily="18" charset="0"/>
                <a:cs typeface="Times New Roman" pitchFamily="18" charset="0"/>
              </a:rPr>
              <a:t>Self-blame</a:t>
            </a:r>
          </a:p>
          <a:p>
            <a:pPr marL="1657350" lvl="3" indent="-285750">
              <a:buFont typeface="Wingdings" pitchFamily="2" charset="2"/>
              <a:buChar char="Ø"/>
            </a:pPr>
            <a:r>
              <a:rPr lang="en-US">
                <a:solidFill>
                  <a:srgbClr val="0070C0"/>
                </a:solidFill>
                <a:latin typeface="Times New Roman" pitchFamily="18" charset="0"/>
                <a:cs typeface="Times New Roman" pitchFamily="18" charset="0"/>
              </a:rPr>
              <a:t>Rejection</a:t>
            </a:r>
          </a:p>
          <a:p>
            <a:pPr marL="1657350" lvl="3" indent="-285750">
              <a:buFont typeface="Wingdings" pitchFamily="2" charset="2"/>
              <a:buChar char="Ø"/>
            </a:pPr>
            <a:r>
              <a:rPr lang="en-US">
                <a:solidFill>
                  <a:srgbClr val="0070C0"/>
                </a:solidFill>
                <a:latin typeface="Times New Roman" pitchFamily="18" charset="0"/>
                <a:cs typeface="Times New Roman" pitchFamily="18" charset="0"/>
              </a:rPr>
              <a:t>Authorities</a:t>
            </a:r>
          </a:p>
          <a:p>
            <a:pPr marL="1657350" lvl="3" indent="-285750">
              <a:buFont typeface="Wingdings" pitchFamily="2" charset="2"/>
              <a:buChar char="Ø"/>
            </a:pPr>
            <a:r>
              <a:rPr lang="en-US">
                <a:solidFill>
                  <a:srgbClr val="0070C0"/>
                </a:solidFill>
                <a:latin typeface="Times New Roman" pitchFamily="18" charset="0"/>
                <a:cs typeface="Times New Roman" pitchFamily="18" charset="0"/>
              </a:rPr>
              <a:t>Retaliation</a:t>
            </a:r>
          </a:p>
          <a:p>
            <a:pPr marL="285750" indent="-285750">
              <a:buFont typeface="Wingdings" pitchFamily="2" charset="2"/>
              <a:buChar char="§"/>
            </a:pPr>
            <a:endParaRPr lang="en-US">
              <a:latin typeface="Times New Roman" pitchFamily="18" charset="0"/>
              <a:cs typeface="Times New Roman" pitchFamily="18" charset="0"/>
            </a:endParaRPr>
          </a:p>
          <a:p>
            <a:pPr marL="285750" indent="-285750">
              <a:buFont typeface="Wingdings" pitchFamily="2" charset="2"/>
              <a:buChar char="§"/>
            </a:pPr>
            <a:endParaRPr lang="en-US">
              <a:latin typeface="Times New Roman" pitchFamily="18" charset="0"/>
              <a:cs typeface="Times New Roman" pitchFamily="18" charset="0"/>
            </a:endParaRPr>
          </a:p>
          <a:p>
            <a:pPr marL="285750" indent="-285750">
              <a:buFont typeface="Wingdings" pitchFamily="2" charset="2"/>
              <a:buChar char="§"/>
            </a:pPr>
            <a:endParaRPr lang="en-US">
              <a:latin typeface="Times New Roman" pitchFamily="18" charset="0"/>
              <a:cs typeface="Times New Roman" pitchFamily="18" charset="0"/>
            </a:endParaRPr>
          </a:p>
          <a:p>
            <a:pPr marL="285750" indent="-285750">
              <a:buFont typeface="Wingdings" pitchFamily="2" charset="2"/>
              <a:buChar char="§"/>
            </a:pPr>
            <a:endParaRPr lang="en-US">
              <a:latin typeface="Times New Roman" pitchFamily="18" charset="0"/>
              <a:cs typeface="Times New Roman" pitchFamily="18" charset="0"/>
            </a:endParaRPr>
          </a:p>
          <a:p>
            <a:pPr marL="285750" indent="-285750">
              <a:buFont typeface="Wingdings" pitchFamily="2" charset="2"/>
              <a:buChar char="§"/>
            </a:pPr>
            <a:endParaRPr lang="en-US">
              <a:latin typeface="Times New Roman" pitchFamily="18" charset="0"/>
              <a:cs typeface="Times New Roman" pitchFamily="18" charset="0"/>
            </a:endParaRPr>
          </a:p>
          <a:p>
            <a:pPr marL="285750" indent="-285750">
              <a:buFont typeface="Wingdings" pitchFamily="2" charset="2"/>
              <a:buChar char="§"/>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726786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98494" y="762000"/>
            <a:ext cx="4195130" cy="646331"/>
          </a:xfrm>
          <a:prstGeom prst="rect">
            <a:avLst/>
          </a:prstGeom>
          <a:noFill/>
        </p:spPr>
        <p:txBody>
          <a:bodyPr wrap="square" rtlCol="0">
            <a:spAutoFit/>
          </a:bodyPr>
          <a:lstStyle/>
          <a:p>
            <a:r>
              <a:rPr lang="en-US" sz="3600">
                <a:latin typeface="Arial Narrow" panose="020B0606020202030204" pitchFamily="34" charset="0"/>
              </a:rPr>
              <a:t>On the Margin-Myths   </a:t>
            </a:r>
          </a:p>
        </p:txBody>
      </p:sp>
      <p:pic>
        <p:nvPicPr>
          <p:cNvPr id="3" name="Picture 2" descr="Image result for trafficked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586" y="3214793"/>
            <a:ext cx="2362200" cy="1933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2941" y="1837765"/>
            <a:ext cx="6779812" cy="400110"/>
          </a:xfrm>
          <a:prstGeom prst="rect">
            <a:avLst/>
          </a:prstGeom>
          <a:noFill/>
        </p:spPr>
        <p:txBody>
          <a:bodyPr wrap="square" rtlCol="0">
            <a:spAutoFit/>
          </a:bodyPr>
          <a:lstStyle/>
          <a:p>
            <a:r>
              <a:rPr lang="en-US" sz="2000" b="1">
                <a:latin typeface="Times New Roman" pitchFamily="18" charset="0"/>
                <a:cs typeface="Times New Roman" pitchFamily="18" charset="0"/>
              </a:rPr>
              <a:t>Myth-  Traffickers are strangers, often stereotypical pimps</a:t>
            </a:r>
          </a:p>
        </p:txBody>
      </p:sp>
      <p:sp>
        <p:nvSpPr>
          <p:cNvPr id="6" name="TextBox 5"/>
          <p:cNvSpPr txBox="1"/>
          <p:nvPr/>
        </p:nvSpPr>
        <p:spPr>
          <a:xfrm>
            <a:off x="3307977" y="2581836"/>
            <a:ext cx="2877671" cy="923330"/>
          </a:xfrm>
          <a:prstGeom prst="rect">
            <a:avLst/>
          </a:prstGeom>
          <a:noFill/>
        </p:spPr>
        <p:txBody>
          <a:bodyPr wrap="square" rtlCol="0">
            <a:spAutoFit/>
          </a:bodyPr>
          <a:lstStyle/>
          <a:p>
            <a:r>
              <a:rPr lang="en-US">
                <a:latin typeface="Times New Roman" pitchFamily="18" charset="0"/>
                <a:cs typeface="Times New Roman" pitchFamily="18" charset="0"/>
              </a:rPr>
              <a:t>Friends </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Boyfriends</a:t>
            </a:r>
          </a:p>
        </p:txBody>
      </p:sp>
      <p:sp>
        <p:nvSpPr>
          <p:cNvPr id="7" name="TextBox 6"/>
          <p:cNvSpPr txBox="1"/>
          <p:nvPr/>
        </p:nvSpPr>
        <p:spPr>
          <a:xfrm>
            <a:off x="3307977" y="3639042"/>
            <a:ext cx="2178423" cy="923330"/>
          </a:xfrm>
          <a:prstGeom prst="rect">
            <a:avLst/>
          </a:prstGeom>
          <a:noFill/>
        </p:spPr>
        <p:txBody>
          <a:bodyPr wrap="square" rtlCol="0">
            <a:spAutoFit/>
          </a:bodyPr>
          <a:lstStyle/>
          <a:p>
            <a:r>
              <a:rPr lang="en-US">
                <a:latin typeface="Times New Roman" pitchFamily="18" charset="0"/>
                <a:cs typeface="Times New Roman" pitchFamily="18" charset="0"/>
              </a:rPr>
              <a:t>Neighbors</a:t>
            </a:r>
          </a:p>
          <a:p>
            <a:endParaRPr lang="en-US">
              <a:latin typeface="Times New Roman" pitchFamily="18" charset="0"/>
              <a:cs typeface="Times New Roman" pitchFamily="18" charset="0"/>
            </a:endParaRPr>
          </a:p>
          <a:p>
            <a:r>
              <a:rPr lang="en-US">
                <a:latin typeface="Times New Roman" pitchFamily="18" charset="0"/>
                <a:cs typeface="Times New Roman" pitchFamily="18" charset="0"/>
              </a:rPr>
              <a:t>Family members</a:t>
            </a:r>
          </a:p>
        </p:txBody>
      </p:sp>
      <p:sp>
        <p:nvSpPr>
          <p:cNvPr id="5" name="TextBox 4"/>
          <p:cNvSpPr txBox="1"/>
          <p:nvPr/>
        </p:nvSpPr>
        <p:spPr>
          <a:xfrm>
            <a:off x="3337659" y="4718435"/>
            <a:ext cx="1409153" cy="369332"/>
          </a:xfrm>
          <a:prstGeom prst="rect">
            <a:avLst/>
          </a:prstGeom>
          <a:noFill/>
        </p:spPr>
        <p:txBody>
          <a:bodyPr wrap="square" rtlCol="0">
            <a:spAutoFit/>
          </a:bodyPr>
          <a:lstStyle/>
          <a:p>
            <a:r>
              <a:rPr lang="en-US">
                <a:latin typeface="Times New Roman" pitchFamily="18" charset="0"/>
                <a:cs typeface="Times New Roman" pitchFamily="18" charset="0"/>
              </a:rPr>
              <a:t>Gangs/pimps</a:t>
            </a:r>
          </a:p>
        </p:txBody>
      </p:sp>
      <p:pic>
        <p:nvPicPr>
          <p:cNvPr id="10" name="Picture 2" descr="Image result for trafficked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103" y="3639042"/>
            <a:ext cx="3523026" cy="218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248105"/>
      </p:ext>
    </p:extLst>
  </p:cSld>
  <p:clrMapOvr>
    <a:masterClrMapping/>
  </p:clrMapOvr>
  <mc:AlternateContent xmlns:mc="http://schemas.openxmlformats.org/markup-compatibility/2006" xmlns:p14="http://schemas.microsoft.com/office/powerpoint/2010/main">
    <mc:Choice Requires="p14">
      <p:transition p14:dur="10" advTm="17000"/>
    </mc:Choice>
    <mc:Fallback xmlns="">
      <p:transition advTm="1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60681" y="762000"/>
            <a:ext cx="4232943" cy="646331"/>
          </a:xfrm>
          <a:prstGeom prst="rect">
            <a:avLst/>
          </a:prstGeom>
          <a:noFill/>
        </p:spPr>
        <p:txBody>
          <a:bodyPr wrap="square" rtlCol="0">
            <a:spAutoFit/>
          </a:bodyPr>
          <a:lstStyle/>
          <a:p>
            <a:r>
              <a:rPr lang="en-US" sz="3600">
                <a:latin typeface="Arial Narrow" panose="020B0606020202030204" pitchFamily="34" charset="0"/>
              </a:rPr>
              <a:t>On the Margin-Myths </a:t>
            </a:r>
          </a:p>
        </p:txBody>
      </p:sp>
      <p:sp>
        <p:nvSpPr>
          <p:cNvPr id="4" name="TextBox 3"/>
          <p:cNvSpPr txBox="1"/>
          <p:nvPr/>
        </p:nvSpPr>
        <p:spPr>
          <a:xfrm>
            <a:off x="1641830" y="1600200"/>
            <a:ext cx="6416153" cy="707886"/>
          </a:xfrm>
          <a:prstGeom prst="rect">
            <a:avLst/>
          </a:prstGeom>
          <a:noFill/>
        </p:spPr>
        <p:txBody>
          <a:bodyPr wrap="square" rtlCol="0">
            <a:spAutoFit/>
          </a:bodyPr>
          <a:lstStyle/>
          <a:p>
            <a:r>
              <a:rPr lang="en-US" sz="2000" b="1">
                <a:latin typeface="Times New Roman" pitchFamily="18" charset="0"/>
                <a:cs typeface="Times New Roman" pitchFamily="18" charset="0"/>
              </a:rPr>
              <a:t>Myth-  Child trafficking could never occur in my community</a:t>
            </a:r>
          </a:p>
        </p:txBody>
      </p:sp>
      <p:sp>
        <p:nvSpPr>
          <p:cNvPr id="5" name="AutoShape 2" descr="Image result for trafficked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rafficked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trafficked ki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trafficked ki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trafficked kid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Image result for trafficked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368939"/>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trafficked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576" y="3929840"/>
            <a:ext cx="224790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trafficked ki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931" y="2383444"/>
            <a:ext cx="2952750" cy="15525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0" descr="Image result for trafficked kid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2" descr="Image result for trafficked kid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9" name="Picture 23" descr="C:\Users\bev\Desktop\ki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30" y="397728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129" name="Picture 33" descr="Image result for see no evil hear no ev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9442" y="2220102"/>
            <a:ext cx="204216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afficked kids">
            <a:extLst>
              <a:ext uri="{FF2B5EF4-FFF2-40B4-BE49-F238E27FC236}">
                <a16:creationId xmlns:a16="http://schemas.microsoft.com/office/drawing/2014/main" id="{7B367679-8227-447C-8794-BB427A2F00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0149" y="4358466"/>
            <a:ext cx="2441616"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095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29"/>
                                        </p:tgtEl>
                                        <p:attrNameLst>
                                          <p:attrName>style.visibility</p:attrName>
                                        </p:attrNameLst>
                                      </p:cBhvr>
                                      <p:to>
                                        <p:strVal val="visible"/>
                                      </p:to>
                                    </p:set>
                                    <p:animEffect transition="in" filter="wipe(down)">
                                      <p:cBhvr>
                                        <p:cTn id="7" dur="500"/>
                                        <p:tgtEl>
                                          <p:spTgt spid="4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198725" y="712342"/>
            <a:ext cx="4839430" cy="646331"/>
          </a:xfrm>
          <a:prstGeom prst="rect">
            <a:avLst/>
          </a:prstGeom>
          <a:noFill/>
        </p:spPr>
        <p:txBody>
          <a:bodyPr wrap="square" rtlCol="0">
            <a:spAutoFit/>
          </a:bodyPr>
          <a:lstStyle/>
          <a:p>
            <a:r>
              <a:rPr lang="en-US" sz="3600">
                <a:latin typeface="Arial Narrow" panose="020B0606020202030204" pitchFamily="34" charset="0"/>
              </a:rPr>
              <a:t>On the Margin-A Story </a:t>
            </a:r>
          </a:p>
        </p:txBody>
      </p:sp>
      <p:sp>
        <p:nvSpPr>
          <p:cNvPr id="3" name="AutoShape 2" descr="Image result for pictures of trafficked 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pictures of trafficked 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descr="C:\Users\bev\Desktop\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14304"/>
            <a:ext cx="2905629" cy="2607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05629" y="2353910"/>
            <a:ext cx="6196519" cy="3416320"/>
          </a:xfrm>
          <a:prstGeom prst="rect">
            <a:avLst/>
          </a:prstGeom>
        </p:spPr>
        <p:txBody>
          <a:bodyPr wrap="square">
            <a:spAutoFit/>
          </a:bodyPr>
          <a:lstStyle/>
          <a:p>
            <a:r>
              <a:rPr lang="en-US"/>
              <a:t>	“I shuffled in and out of an abusive home, couch surfing from one granny or uncle to the next.  By 10 the child welfare people came knocking, and I went with them with nothing. No toothbrush, no nothing.  It didn’t get much better. I was just shuffled again between foster placements.  One “mom” told me her paycheck would keep coming as long as I wasn’t dead.  ‘Do whatever you want’ she said.  By 14, I was.  No difference between bringing in money for her than my pimp.  He gave me gifts…I was cared for.  I wasn’t being blamed for anything. He said he loved me so I could overlook being sexually abused.  Nobody else wanted me. No one bothered to come looking for me.   No one cared.”</a:t>
            </a:r>
          </a:p>
        </p:txBody>
      </p:sp>
      <p:pic>
        <p:nvPicPr>
          <p:cNvPr id="6" name="HT2">
            <a:hlinkClick r:id="" action="ppaction://media"/>
            <a:extLst>
              <a:ext uri="{FF2B5EF4-FFF2-40B4-BE49-F238E27FC236}">
                <a16:creationId xmlns:a16="http://schemas.microsoft.com/office/drawing/2014/main" id="{D19CBD65-E3A7-40EC-AB17-17DF0E6C54F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015" y="5577840"/>
            <a:ext cx="609600" cy="609600"/>
          </a:xfrm>
          <a:prstGeom prst="rect">
            <a:avLst/>
          </a:prstGeom>
        </p:spPr>
      </p:pic>
    </p:spTree>
    <p:extLst>
      <p:ext uri="{BB962C8B-B14F-4D97-AF65-F5344CB8AC3E}">
        <p14:creationId xmlns:p14="http://schemas.microsoft.com/office/powerpoint/2010/main" val="419568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1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318552" y="772273"/>
            <a:ext cx="6195317" cy="646331"/>
          </a:xfrm>
          <a:prstGeom prst="rect">
            <a:avLst/>
          </a:prstGeom>
          <a:noFill/>
        </p:spPr>
        <p:txBody>
          <a:bodyPr wrap="square" rtlCol="0">
            <a:spAutoFit/>
          </a:bodyPr>
          <a:lstStyle/>
          <a:p>
            <a:r>
              <a:rPr lang="en-US" sz="3600">
                <a:latin typeface="Arial Narrow" panose="020B0606020202030204" pitchFamily="34" charset="0"/>
              </a:rPr>
              <a:t>On the Margin-A Business Model </a:t>
            </a:r>
          </a:p>
        </p:txBody>
      </p:sp>
      <p:graphicFrame>
        <p:nvGraphicFramePr>
          <p:cNvPr id="3" name="Diagram 2"/>
          <p:cNvGraphicFramePr/>
          <p:nvPr>
            <p:extLst>
              <p:ext uri="{D42A27DB-BD31-4B8C-83A1-F6EECF244321}">
                <p14:modId xmlns:p14="http://schemas.microsoft.com/office/powerpoint/2010/main" val="4011252778"/>
              </p:ext>
            </p:extLst>
          </p:nvPr>
        </p:nvGraphicFramePr>
        <p:xfrm>
          <a:off x="1739758" y="173576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25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268494" y="719847"/>
            <a:ext cx="6789905" cy="646331"/>
          </a:xfrm>
          <a:prstGeom prst="rect">
            <a:avLst/>
          </a:prstGeom>
          <a:noFill/>
        </p:spPr>
        <p:txBody>
          <a:bodyPr wrap="square" rtlCol="0">
            <a:spAutoFit/>
          </a:bodyPr>
          <a:lstStyle/>
          <a:p>
            <a:r>
              <a:rPr lang="en-US" sz="3600">
                <a:latin typeface="Arial Narrow" panose="020B0606020202030204" pitchFamily="34" charset="0"/>
              </a:rPr>
              <a:t>On the Margin-A Business Model </a:t>
            </a:r>
          </a:p>
        </p:txBody>
      </p:sp>
      <p:pic>
        <p:nvPicPr>
          <p:cNvPr id="3" name="Picture 2" descr="C:\Users\bev\Desktop\AMP Model.jpg"/>
          <p:cNvPicPr/>
          <p:nvPr/>
        </p:nvPicPr>
        <p:blipFill>
          <a:blip r:embed="rId4">
            <a:extLst>
              <a:ext uri="{28A0092B-C50C-407E-A947-70E740481C1C}">
                <a14:useLocalDpi xmlns:a14="http://schemas.microsoft.com/office/drawing/2010/main" val="0"/>
              </a:ext>
            </a:extLst>
          </a:blip>
          <a:srcRect/>
          <a:stretch>
            <a:fillRect/>
          </a:stretch>
        </p:blipFill>
        <p:spPr bwMode="auto">
          <a:xfrm>
            <a:off x="1844040" y="1729740"/>
            <a:ext cx="5753262" cy="4272226"/>
          </a:xfrm>
          <a:prstGeom prst="rect">
            <a:avLst/>
          </a:prstGeom>
          <a:noFill/>
          <a:ln>
            <a:noFill/>
          </a:ln>
        </p:spPr>
      </p:pic>
    </p:spTree>
    <p:extLst>
      <p:ext uri="{BB962C8B-B14F-4D97-AF65-F5344CB8AC3E}">
        <p14:creationId xmlns:p14="http://schemas.microsoft.com/office/powerpoint/2010/main" val="1009403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145280" y="762000"/>
            <a:ext cx="5348345" cy="646331"/>
          </a:xfrm>
          <a:prstGeom prst="rect">
            <a:avLst/>
          </a:prstGeom>
          <a:noFill/>
        </p:spPr>
        <p:txBody>
          <a:bodyPr wrap="square" rtlCol="0">
            <a:spAutoFit/>
          </a:bodyPr>
          <a:lstStyle/>
          <a:p>
            <a:r>
              <a:rPr lang="en-US" sz="3600">
                <a:latin typeface="Arial Narrow" panose="020B0606020202030204" pitchFamily="34" charset="0"/>
              </a:rPr>
              <a:t>On the Margin- Connections</a:t>
            </a:r>
          </a:p>
        </p:txBody>
      </p:sp>
      <p:graphicFrame>
        <p:nvGraphicFramePr>
          <p:cNvPr id="3" name="Diagram 2"/>
          <p:cNvGraphicFramePr/>
          <p:nvPr>
            <p:extLst>
              <p:ext uri="{D42A27DB-BD31-4B8C-83A1-F6EECF244321}">
                <p14:modId xmlns:p14="http://schemas.microsoft.com/office/powerpoint/2010/main" val="3649199101"/>
              </p:ext>
            </p:extLst>
          </p:nvPr>
        </p:nvGraphicFramePr>
        <p:xfrm>
          <a:off x="1524000" y="1797692"/>
          <a:ext cx="6096000" cy="4511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03E3800-6C50-4549-9237-6714C0136316}"/>
              </a:ext>
            </a:extLst>
          </p:cNvPr>
          <p:cNvSpPr txBox="1"/>
          <p:nvPr/>
        </p:nvSpPr>
        <p:spPr>
          <a:xfrm>
            <a:off x="3002280" y="5394960"/>
            <a:ext cx="4038600" cy="646331"/>
          </a:xfrm>
          <a:prstGeom prst="rect">
            <a:avLst/>
          </a:prstGeom>
          <a:noFill/>
        </p:spPr>
        <p:txBody>
          <a:bodyPr wrap="square" rtlCol="0">
            <a:spAutoFit/>
          </a:bodyPr>
          <a:lstStyle/>
          <a:p>
            <a:pPr algn="ctr"/>
            <a:r>
              <a:rPr lang="en-US">
                <a:latin typeface="Times New Roman" panose="02020603050405020304" pitchFamily="18" charset="0"/>
                <a:cs typeface="Times New Roman" panose="02020603050405020304" pitchFamily="18" charset="0"/>
              </a:rPr>
              <a:t>No man in a white van is kidnapping a youth in a parking lot.</a:t>
            </a:r>
          </a:p>
        </p:txBody>
      </p:sp>
    </p:spTree>
    <p:extLst>
      <p:ext uri="{BB962C8B-B14F-4D97-AF65-F5344CB8AC3E}">
        <p14:creationId xmlns:p14="http://schemas.microsoft.com/office/powerpoint/2010/main" val="87234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358640" y="762000"/>
            <a:ext cx="5586744" cy="646331"/>
          </a:xfrm>
          <a:prstGeom prst="rect">
            <a:avLst/>
          </a:prstGeom>
          <a:noFill/>
        </p:spPr>
        <p:txBody>
          <a:bodyPr wrap="square" rtlCol="0">
            <a:spAutoFit/>
          </a:bodyPr>
          <a:lstStyle/>
          <a:p>
            <a:r>
              <a:rPr lang="en-US" sz="3600">
                <a:latin typeface="Arial Narrow" panose="020B0606020202030204" pitchFamily="34" charset="0"/>
              </a:rPr>
              <a:t>On the Margin-Recruitment </a:t>
            </a:r>
          </a:p>
        </p:txBody>
      </p:sp>
      <p:sp>
        <p:nvSpPr>
          <p:cNvPr id="3" name="TextBox 2"/>
          <p:cNvSpPr txBox="1"/>
          <p:nvPr/>
        </p:nvSpPr>
        <p:spPr>
          <a:xfrm>
            <a:off x="2622469" y="2178121"/>
            <a:ext cx="3315993"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   Supply Side of Business</a:t>
            </a:r>
          </a:p>
        </p:txBody>
      </p:sp>
      <p:sp>
        <p:nvSpPr>
          <p:cNvPr id="5" name="TextBox 4"/>
          <p:cNvSpPr txBox="1"/>
          <p:nvPr/>
        </p:nvSpPr>
        <p:spPr>
          <a:xfrm>
            <a:off x="1181528" y="2712378"/>
            <a:ext cx="1900719" cy="2862322"/>
          </a:xfrm>
          <a:prstGeom prst="rect">
            <a:avLst/>
          </a:prstGeom>
          <a:noFill/>
        </p:spPr>
        <p:txBody>
          <a:bodyPr wrap="square" rtlCol="0">
            <a:spAutoFit/>
          </a:bodyPr>
          <a:lstStyle/>
          <a:p>
            <a:r>
              <a:rPr lang="en-US" b="1">
                <a:latin typeface="Times New Roman" pitchFamily="18" charset="0"/>
                <a:cs typeface="Times New Roman" pitchFamily="18" charset="0"/>
              </a:rPr>
              <a:t>Setting</a:t>
            </a:r>
          </a:p>
          <a:p>
            <a:endParaRPr lang="en-US" b="1">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Mall</a:t>
            </a:r>
          </a:p>
          <a:p>
            <a:pPr marL="285750" indent="-285750">
              <a:buFont typeface="Wingdings" pitchFamily="2" charset="2"/>
              <a:buChar char="Ø"/>
            </a:pPr>
            <a:r>
              <a:rPr lang="en-US">
                <a:latin typeface="Times New Roman" pitchFamily="18" charset="0"/>
                <a:cs typeface="Times New Roman" pitchFamily="18" charset="0"/>
              </a:rPr>
              <a:t>Bus stop</a:t>
            </a:r>
          </a:p>
          <a:p>
            <a:pPr marL="285750" indent="-285750">
              <a:buFont typeface="Wingdings" pitchFamily="2" charset="2"/>
              <a:buChar char="Ø"/>
            </a:pPr>
            <a:r>
              <a:rPr lang="en-US">
                <a:latin typeface="Times New Roman" pitchFamily="18" charset="0"/>
                <a:cs typeface="Times New Roman" pitchFamily="18" charset="0"/>
              </a:rPr>
              <a:t>Street corner</a:t>
            </a:r>
          </a:p>
          <a:p>
            <a:pPr marL="285750" indent="-285750">
              <a:buFont typeface="Wingdings" pitchFamily="2" charset="2"/>
              <a:buChar char="Ø"/>
            </a:pPr>
            <a:r>
              <a:rPr lang="en-US">
                <a:latin typeface="Times New Roman" pitchFamily="18" charset="0"/>
                <a:cs typeface="Times New Roman" pitchFamily="18" charset="0"/>
              </a:rPr>
              <a:t>School</a:t>
            </a:r>
          </a:p>
          <a:p>
            <a:pPr marL="285750" indent="-285750">
              <a:buFont typeface="Wingdings" pitchFamily="2" charset="2"/>
              <a:buChar char="Ø"/>
            </a:pPr>
            <a:r>
              <a:rPr lang="en-US">
                <a:latin typeface="Times New Roman" pitchFamily="18" charset="0"/>
                <a:cs typeface="Times New Roman" pitchFamily="18" charset="0"/>
              </a:rPr>
              <a:t>Group foster home</a:t>
            </a: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
        <p:nvSpPr>
          <p:cNvPr id="6" name="TextBox 5"/>
          <p:cNvSpPr txBox="1"/>
          <p:nvPr/>
        </p:nvSpPr>
        <p:spPr>
          <a:xfrm>
            <a:off x="5938462" y="2784297"/>
            <a:ext cx="1921267" cy="3693319"/>
          </a:xfrm>
          <a:prstGeom prst="rect">
            <a:avLst/>
          </a:prstGeom>
          <a:noFill/>
        </p:spPr>
        <p:txBody>
          <a:bodyPr wrap="square" rtlCol="0">
            <a:spAutoFit/>
          </a:bodyPr>
          <a:lstStyle/>
          <a:p>
            <a:r>
              <a:rPr lang="en-US" b="1">
                <a:latin typeface="Times New Roman" pitchFamily="18" charset="0"/>
                <a:cs typeface="Times New Roman" pitchFamily="18" charset="0"/>
              </a:rPr>
              <a:t>Identification</a:t>
            </a:r>
          </a:p>
          <a:p>
            <a:endParaRPr lang="en-US" b="1">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Broken home</a:t>
            </a:r>
          </a:p>
          <a:p>
            <a:pPr marL="285750" indent="-285750">
              <a:buFont typeface="Wingdings" pitchFamily="2" charset="2"/>
              <a:buChar char="Ø"/>
            </a:pPr>
            <a:r>
              <a:rPr lang="en-US">
                <a:latin typeface="Times New Roman" pitchFamily="18" charset="0"/>
                <a:cs typeface="Times New Roman" pitchFamily="18" charset="0"/>
              </a:rPr>
              <a:t>Need to belong</a:t>
            </a:r>
          </a:p>
          <a:p>
            <a:pPr marL="285750" indent="-285750">
              <a:buFont typeface="Wingdings" pitchFamily="2" charset="2"/>
              <a:buChar char="Ø"/>
            </a:pPr>
            <a:r>
              <a:rPr lang="en-US">
                <a:latin typeface="Times New Roman" pitchFamily="18" charset="0"/>
                <a:cs typeface="Times New Roman" pitchFamily="18" charset="0"/>
              </a:rPr>
              <a:t>Lonely</a:t>
            </a:r>
          </a:p>
          <a:p>
            <a:pPr marL="285750" indent="-285750">
              <a:buFont typeface="Wingdings" pitchFamily="2" charset="2"/>
              <a:buChar char="Ø"/>
            </a:pPr>
            <a:r>
              <a:rPr lang="en-US">
                <a:latin typeface="Times New Roman" pitchFamily="18" charset="0"/>
                <a:cs typeface="Times New Roman" pitchFamily="18" charset="0"/>
              </a:rPr>
              <a:t>Not protected</a:t>
            </a:r>
          </a:p>
          <a:p>
            <a:pPr marL="285750" indent="-285750">
              <a:buFont typeface="Wingdings" pitchFamily="2" charset="2"/>
              <a:buChar char="Ø"/>
            </a:pPr>
            <a:r>
              <a:rPr lang="en-US">
                <a:latin typeface="Times New Roman" pitchFamily="18" charset="0"/>
                <a:cs typeface="Times New Roman" pitchFamily="18" charset="0"/>
              </a:rPr>
              <a:t>Lack love</a:t>
            </a:r>
          </a:p>
          <a:p>
            <a:pPr marL="285750" indent="-285750">
              <a:buFont typeface="Wingdings" pitchFamily="2" charset="2"/>
              <a:buChar char="Ø"/>
            </a:pPr>
            <a:r>
              <a:rPr lang="en-US">
                <a:latin typeface="Times New Roman" pitchFamily="18" charset="0"/>
                <a:cs typeface="Times New Roman" pitchFamily="18" charset="0"/>
              </a:rPr>
              <a:t>Trauma history</a:t>
            </a: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p:txBody>
      </p:sp>
      <p:pic>
        <p:nvPicPr>
          <p:cNvPr id="1034" name="Picture 10" descr="Image result for lonely t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693" y="2855963"/>
            <a:ext cx="2953028" cy="20859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07931" y="5358943"/>
            <a:ext cx="4016402" cy="646331"/>
          </a:xfrm>
          <a:prstGeom prst="rect">
            <a:avLst/>
          </a:prstGeom>
          <a:noFill/>
        </p:spPr>
        <p:txBody>
          <a:bodyPr wrap="square" rtlCol="0">
            <a:spAutoFit/>
          </a:bodyPr>
          <a:lstStyle/>
          <a:p>
            <a:r>
              <a:rPr lang="en-US">
                <a:latin typeface="Times New Roman" pitchFamily="18" charset="0"/>
                <a:cs typeface="Times New Roman" pitchFamily="18" charset="0"/>
              </a:rPr>
              <a:t>Approached while in foster care</a:t>
            </a:r>
          </a:p>
          <a:p>
            <a:r>
              <a:rPr lang="en-US">
                <a:latin typeface="Times New Roman" pitchFamily="18" charset="0"/>
                <a:cs typeface="Times New Roman" pitchFamily="18" charset="0"/>
              </a:rPr>
              <a:t>Approached when aging out</a:t>
            </a:r>
          </a:p>
        </p:txBody>
      </p:sp>
    </p:spTree>
    <p:extLst>
      <p:ext uri="{BB962C8B-B14F-4D97-AF65-F5344CB8AC3E}">
        <p14:creationId xmlns:p14="http://schemas.microsoft.com/office/powerpoint/2010/main" val="212833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19272" y="762000"/>
            <a:ext cx="4274352" cy="646331"/>
          </a:xfrm>
          <a:prstGeom prst="rect">
            <a:avLst/>
          </a:prstGeom>
          <a:noFill/>
        </p:spPr>
        <p:txBody>
          <a:bodyPr wrap="square" rtlCol="0">
            <a:spAutoFit/>
          </a:bodyPr>
          <a:lstStyle/>
          <a:p>
            <a:r>
              <a:rPr lang="en-US" sz="3600">
                <a:latin typeface="Arial Narrow" panose="020B0606020202030204" pitchFamily="34" charset="0"/>
              </a:rPr>
              <a:t>On the Margin-Tactics</a:t>
            </a:r>
          </a:p>
        </p:txBody>
      </p:sp>
      <p:graphicFrame>
        <p:nvGraphicFramePr>
          <p:cNvPr id="3" name="Diagram 2"/>
          <p:cNvGraphicFramePr/>
          <p:nvPr>
            <p:extLst>
              <p:ext uri="{D42A27DB-BD31-4B8C-83A1-F6EECF244321}">
                <p14:modId xmlns:p14="http://schemas.microsoft.com/office/powerpoint/2010/main" val="2597306386"/>
              </p:ext>
            </p:extLst>
          </p:nvPr>
        </p:nvGraphicFramePr>
        <p:xfrm>
          <a:off x="565079" y="1408330"/>
          <a:ext cx="8363164" cy="5033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1982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298058" y="746588"/>
            <a:ext cx="2753474" cy="646331"/>
          </a:xfrm>
          <a:prstGeom prst="rect">
            <a:avLst/>
          </a:prstGeom>
          <a:noFill/>
        </p:spPr>
        <p:txBody>
          <a:bodyPr wrap="square" rtlCol="0">
            <a:spAutoFit/>
          </a:bodyPr>
          <a:lstStyle/>
          <a:p>
            <a:r>
              <a:rPr lang="en-US" sz="3600">
                <a:latin typeface="Arial Narrow" panose="020B0606020202030204" pitchFamily="34" charset="0"/>
              </a:rPr>
              <a:t>On the Margin</a:t>
            </a:r>
          </a:p>
        </p:txBody>
      </p:sp>
      <p:sp>
        <p:nvSpPr>
          <p:cNvPr id="8" name="TextBox 7">
            <a:extLst>
              <a:ext uri="{FF2B5EF4-FFF2-40B4-BE49-F238E27FC236}">
                <a16:creationId xmlns:a16="http://schemas.microsoft.com/office/drawing/2014/main" id="{04F2275F-1FBC-409E-BAC9-47FCA123BF49}"/>
              </a:ext>
            </a:extLst>
          </p:cNvPr>
          <p:cNvSpPr txBox="1"/>
          <p:nvPr/>
        </p:nvSpPr>
        <p:spPr>
          <a:xfrm>
            <a:off x="569843" y="2720932"/>
            <a:ext cx="80904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Sex trafficking ring of young, virgin American girls</a:t>
            </a:r>
          </a:p>
        </p:txBody>
      </p:sp>
      <p:pic>
        <p:nvPicPr>
          <p:cNvPr id="10" name="Picture 9">
            <a:extLst>
              <a:ext uri="{FF2B5EF4-FFF2-40B4-BE49-F238E27FC236}">
                <a16:creationId xmlns:a16="http://schemas.microsoft.com/office/drawing/2014/main" id="{4546B4F1-679E-4E79-AD08-791334DFD09F}"/>
              </a:ext>
            </a:extLst>
          </p:cNvPr>
          <p:cNvPicPr>
            <a:picLocks noChangeAspect="1"/>
          </p:cNvPicPr>
          <p:nvPr/>
        </p:nvPicPr>
        <p:blipFill>
          <a:blip r:embed="rId4"/>
          <a:stretch>
            <a:fillRect/>
          </a:stretch>
        </p:blipFill>
        <p:spPr>
          <a:xfrm>
            <a:off x="6485284" y="4441362"/>
            <a:ext cx="1929847" cy="2081733"/>
          </a:xfrm>
          <a:prstGeom prst="rect">
            <a:avLst/>
          </a:prstGeom>
        </p:spPr>
      </p:pic>
      <p:sp>
        <p:nvSpPr>
          <p:cNvPr id="11" name="TextBox 10">
            <a:extLst>
              <a:ext uri="{FF2B5EF4-FFF2-40B4-BE49-F238E27FC236}">
                <a16:creationId xmlns:a16="http://schemas.microsoft.com/office/drawing/2014/main" id="{0CED91B2-D24B-46A3-A1A0-DDEFD988B792}"/>
              </a:ext>
            </a:extLst>
          </p:cNvPr>
          <p:cNvSpPr txBox="1"/>
          <p:nvPr/>
        </p:nvSpPr>
        <p:spPr>
          <a:xfrm>
            <a:off x="569843" y="1928128"/>
            <a:ext cx="80904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Successful movie franchise since 2009 </a:t>
            </a:r>
          </a:p>
        </p:txBody>
      </p:sp>
      <p:sp>
        <p:nvSpPr>
          <p:cNvPr id="12" name="TextBox 11">
            <a:extLst>
              <a:ext uri="{FF2B5EF4-FFF2-40B4-BE49-F238E27FC236}">
                <a16:creationId xmlns:a16="http://schemas.microsoft.com/office/drawing/2014/main" id="{966CD225-72C3-428D-A245-B65233F9FAA9}"/>
              </a:ext>
            </a:extLst>
          </p:cNvPr>
          <p:cNvSpPr txBox="1"/>
          <p:nvPr/>
        </p:nvSpPr>
        <p:spPr>
          <a:xfrm>
            <a:off x="596348" y="3688829"/>
            <a:ext cx="809045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Protagonist is white male played by Liam </a:t>
            </a:r>
            <a:r>
              <a:rPr lang="en-US" sz="2400" err="1">
                <a:latin typeface="Times New Roman" panose="02020603050405020304" pitchFamily="18" charset="0"/>
                <a:cs typeface="Times New Roman" panose="02020603050405020304" pitchFamily="18" charset="0"/>
              </a:rPr>
              <a:t>Neeson</a:t>
            </a: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2B4E77A-3A5A-41DB-BD86-55CA9F1D3E17}"/>
              </a:ext>
            </a:extLst>
          </p:cNvPr>
          <p:cNvSpPr txBox="1"/>
          <p:nvPr/>
        </p:nvSpPr>
        <p:spPr>
          <a:xfrm>
            <a:off x="569842" y="4709457"/>
            <a:ext cx="7991060"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One of most quoted monologues of all times</a:t>
            </a:r>
          </a:p>
        </p:txBody>
      </p:sp>
    </p:spTree>
    <p:extLst>
      <p:ext uri="{BB962C8B-B14F-4D97-AF65-F5344CB8AC3E}">
        <p14:creationId xmlns:p14="http://schemas.microsoft.com/office/powerpoint/2010/main" val="1915488891"/>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178175" y="762000"/>
            <a:ext cx="4315449" cy="646331"/>
          </a:xfrm>
          <a:prstGeom prst="rect">
            <a:avLst/>
          </a:prstGeom>
          <a:noFill/>
        </p:spPr>
        <p:txBody>
          <a:bodyPr wrap="square" rtlCol="0">
            <a:spAutoFit/>
          </a:bodyPr>
          <a:lstStyle/>
          <a:p>
            <a:r>
              <a:rPr lang="en-US" sz="3600">
                <a:latin typeface="Arial Narrow" panose="020B0606020202030204" pitchFamily="34" charset="0"/>
              </a:rPr>
              <a:t>On the Margin-Tactics </a:t>
            </a:r>
          </a:p>
        </p:txBody>
      </p:sp>
      <p:graphicFrame>
        <p:nvGraphicFramePr>
          <p:cNvPr id="3" name="Diagram 2"/>
          <p:cNvGraphicFramePr/>
          <p:nvPr>
            <p:extLst>
              <p:ext uri="{D42A27DB-BD31-4B8C-83A1-F6EECF244321}">
                <p14:modId xmlns:p14="http://schemas.microsoft.com/office/powerpoint/2010/main" val="2474421742"/>
              </p:ext>
            </p:extLst>
          </p:nvPr>
        </p:nvGraphicFramePr>
        <p:xfrm>
          <a:off x="2301240" y="1502552"/>
          <a:ext cx="6480424" cy="4593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62336" y="2127391"/>
            <a:ext cx="2396104" cy="3477875"/>
          </a:xfrm>
          <a:prstGeom prst="rect">
            <a:avLst/>
          </a:prstGeom>
          <a:noFill/>
        </p:spPr>
        <p:txBody>
          <a:bodyPr wrap="square" rtlCol="0">
            <a:spAutoFit/>
          </a:bodyPr>
          <a:lstStyle/>
          <a:p>
            <a:r>
              <a:rPr lang="en-US" sz="2000" b="1">
                <a:latin typeface="Times New Roman" pitchFamily="18" charset="0"/>
                <a:cs typeface="Times New Roman" pitchFamily="18" charset="0"/>
              </a:rPr>
              <a:t>AG Dave Yost:</a:t>
            </a:r>
            <a:r>
              <a:rPr lang="en-US" sz="2000" b="1" i="1">
                <a:latin typeface="Times New Roman" pitchFamily="18" charset="0"/>
                <a:cs typeface="Times New Roman" pitchFamily="18" charset="0"/>
              </a:rPr>
              <a:t> “Today’s slave masters use addiction, fraud, and psychological manipulation and those invisible chains hidden in the mind can be harder to break than iron chains.”</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14258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102794" y="767973"/>
            <a:ext cx="6924781" cy="646331"/>
          </a:xfrm>
          <a:prstGeom prst="rect">
            <a:avLst/>
          </a:prstGeom>
          <a:noFill/>
        </p:spPr>
        <p:txBody>
          <a:bodyPr wrap="square" rtlCol="0">
            <a:spAutoFit/>
          </a:bodyPr>
          <a:lstStyle/>
          <a:p>
            <a:r>
              <a:rPr lang="en-US" sz="3600">
                <a:latin typeface="Arial Narrow" panose="020B0606020202030204" pitchFamily="34" charset="0"/>
              </a:rPr>
              <a:t>On the Margin-More Vulnerabilities</a:t>
            </a:r>
          </a:p>
        </p:txBody>
      </p:sp>
      <p:sp>
        <p:nvSpPr>
          <p:cNvPr id="3" name="TextBox 2"/>
          <p:cNvSpPr txBox="1"/>
          <p:nvPr/>
        </p:nvSpPr>
        <p:spPr>
          <a:xfrm>
            <a:off x="215756" y="1802845"/>
            <a:ext cx="2897313" cy="4247317"/>
          </a:xfrm>
          <a:prstGeom prst="rect">
            <a:avLst/>
          </a:prstGeom>
          <a:noFill/>
        </p:spPr>
        <p:txBody>
          <a:bodyPr wrap="square" rtlCol="0">
            <a:spAutoFit/>
          </a:bodyPr>
          <a:lstStyle/>
          <a:p>
            <a:r>
              <a:rPr lang="en-US" b="1">
                <a:latin typeface="Times New Roman" pitchFamily="18" charset="0"/>
                <a:cs typeface="Times New Roman" pitchFamily="18" charset="0"/>
              </a:rPr>
              <a:t>AWOL Runaways from Foster Care</a:t>
            </a:r>
          </a:p>
          <a:p>
            <a:endParaRPr lang="en-US" b="1">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Bored and/or angry</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Problems in placement</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Romantically/sexually involved</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Need to visit friends or family</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Acting out/be in control</a:t>
            </a:r>
          </a:p>
          <a:p>
            <a:pPr marL="285750" indent="-285750">
              <a:buFont typeface="Wingdings" pitchFamily="2" charset="2"/>
              <a:buChar char="Ø"/>
            </a:pPr>
            <a:endParaRPr lang="en-US">
              <a:latin typeface="Times New Roman" pitchFamily="18" charset="0"/>
              <a:cs typeface="Times New Roman" pitchFamily="18" charset="0"/>
            </a:endParaRPr>
          </a:p>
        </p:txBody>
      </p:sp>
      <p:sp>
        <p:nvSpPr>
          <p:cNvPr id="5" name="TextBox 4"/>
          <p:cNvSpPr txBox="1"/>
          <p:nvPr/>
        </p:nvSpPr>
        <p:spPr>
          <a:xfrm>
            <a:off x="5645889" y="1746994"/>
            <a:ext cx="3392622" cy="7294305"/>
          </a:xfrm>
          <a:prstGeom prst="rect">
            <a:avLst/>
          </a:prstGeom>
          <a:noFill/>
        </p:spPr>
        <p:txBody>
          <a:bodyPr wrap="square" rtlCol="0">
            <a:spAutoFit/>
          </a:bodyPr>
          <a:lstStyle/>
          <a:p>
            <a:r>
              <a:rPr lang="en-US" b="1">
                <a:latin typeface="Times New Roman" pitchFamily="18" charset="0"/>
                <a:cs typeface="Times New Roman" pitchFamily="18" charset="0"/>
              </a:rPr>
              <a:t>Emancipated Foster Youth in 2018</a:t>
            </a:r>
          </a:p>
          <a:p>
            <a:endParaRPr lang="en-US" b="1">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No permanent home (Ohio in top 10 of states)</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Median of 5 years in foster care/average of 5 placements</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25% no diploma or GED</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Less than 2% college </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50% experienced homelessness</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30% experienced incarceration</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a:p>
            <a:endParaRPr lang="en-US" b="1">
              <a:latin typeface="Times New Roman" pitchFamily="18" charset="0"/>
              <a:cs typeface="Times New Roman" pitchFamily="18" charset="0"/>
            </a:endParaRPr>
          </a:p>
        </p:txBody>
      </p:sp>
      <p:sp>
        <p:nvSpPr>
          <p:cNvPr id="6" name="AutoShape 4" descr="Image result for homeless ki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homeless ki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homeless ki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homeless kid"/>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Image result for homeless 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9231" y="2210534"/>
            <a:ext cx="2676658" cy="304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779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901278" y="761999"/>
            <a:ext cx="4643717" cy="646331"/>
          </a:xfrm>
          <a:prstGeom prst="rect">
            <a:avLst/>
          </a:prstGeom>
          <a:noFill/>
        </p:spPr>
        <p:txBody>
          <a:bodyPr wrap="square" rtlCol="0">
            <a:spAutoFit/>
          </a:bodyPr>
          <a:lstStyle/>
          <a:p>
            <a:r>
              <a:rPr lang="en-US" sz="3600">
                <a:latin typeface="Arial Narrow" panose="020B0606020202030204" pitchFamily="34" charset="0"/>
              </a:rPr>
              <a:t>On the Margin-Trapped</a:t>
            </a:r>
          </a:p>
        </p:txBody>
      </p:sp>
      <p:sp>
        <p:nvSpPr>
          <p:cNvPr id="4" name="TextBox 3"/>
          <p:cNvSpPr txBox="1"/>
          <p:nvPr/>
        </p:nvSpPr>
        <p:spPr>
          <a:xfrm>
            <a:off x="1253448" y="1705510"/>
            <a:ext cx="6801490" cy="923330"/>
          </a:xfrm>
          <a:prstGeom prst="rect">
            <a:avLst/>
          </a:prstGeom>
          <a:noFill/>
        </p:spPr>
        <p:txBody>
          <a:bodyPr wrap="square" rtlCol="0">
            <a:spAutoFit/>
          </a:bodyPr>
          <a:lstStyle/>
          <a:p>
            <a:r>
              <a:rPr lang="en-US" sz="2000" b="1">
                <a:latin typeface="Times New Roman" pitchFamily="18" charset="0"/>
                <a:cs typeface="Times New Roman" pitchFamily="18" charset="0"/>
              </a:rPr>
              <a:t>Complex Traumas Before, During, and After Foster Care</a:t>
            </a:r>
          </a:p>
          <a:p>
            <a:endParaRPr lang="en-US" b="1">
              <a:latin typeface="Times New Roman" pitchFamily="18" charset="0"/>
              <a:cs typeface="Times New Roman" pitchFamily="18" charset="0"/>
            </a:endParaRPr>
          </a:p>
          <a:p>
            <a:r>
              <a:rPr lang="en-US" sz="1400" b="1">
                <a:solidFill>
                  <a:schemeClr val="accent6">
                    <a:lumMod val="75000"/>
                  </a:schemeClr>
                </a:solidFill>
                <a:latin typeface="Freestyle Script" pitchFamily="66" charset="0"/>
                <a:cs typeface="Times New Roman" pitchFamily="18" charset="0"/>
              </a:rPr>
              <a:t>“</a:t>
            </a:r>
            <a:r>
              <a:rPr lang="en-US" sz="1400" b="1" i="1">
                <a:solidFill>
                  <a:schemeClr val="accent6">
                    <a:lumMod val="75000"/>
                  </a:schemeClr>
                </a:solidFill>
                <a:latin typeface="Times New Roman" pitchFamily="18" charset="0"/>
                <a:cs typeface="Times New Roman" pitchFamily="18" charset="0"/>
              </a:rPr>
              <a:t>”</a:t>
            </a:r>
            <a:r>
              <a:rPr lang="en-US" sz="1600" b="1" i="1">
                <a:solidFill>
                  <a:schemeClr val="accent6">
                    <a:lumMod val="75000"/>
                  </a:schemeClr>
                </a:solidFill>
                <a:latin typeface="Times New Roman" pitchFamily="18" charset="0"/>
                <a:cs typeface="Times New Roman" pitchFamily="18" charset="0"/>
              </a:rPr>
              <a:t>My pimp made me believe in heaven so I was willing to follow him to hell.”</a:t>
            </a:r>
            <a:endParaRPr lang="en-US" sz="1600" b="1">
              <a:solidFill>
                <a:schemeClr val="accent6">
                  <a:lumMod val="75000"/>
                </a:schemeClr>
              </a:solidFill>
              <a:latin typeface="Freestyle Script" pitchFamily="66" charset="0"/>
              <a:cs typeface="Times New Roman" pitchFamily="18" charset="0"/>
            </a:endParaRPr>
          </a:p>
        </p:txBody>
      </p:sp>
      <p:sp>
        <p:nvSpPr>
          <p:cNvPr id="5" name="TextBox 4"/>
          <p:cNvSpPr txBox="1"/>
          <p:nvPr/>
        </p:nvSpPr>
        <p:spPr>
          <a:xfrm rot="10800000" flipV="1">
            <a:off x="832205" y="3071211"/>
            <a:ext cx="7222733" cy="369332"/>
          </a:xfrm>
          <a:prstGeom prst="rect">
            <a:avLst/>
          </a:prstGeom>
          <a:noFill/>
        </p:spPr>
        <p:txBody>
          <a:bodyPr wrap="square" rtlCol="0">
            <a:spAutoFit/>
          </a:bodyPr>
          <a:lstStyle/>
          <a:p>
            <a:r>
              <a:rPr lang="en-US">
                <a:solidFill>
                  <a:srgbClr val="0070C0"/>
                </a:solidFill>
                <a:latin typeface="Times New Roman" pitchFamily="18" charset="0"/>
                <a:cs typeface="Times New Roman" pitchFamily="18" charset="0"/>
              </a:rPr>
              <a:t>                        83%  raped                                      82% physically assaulted                        </a:t>
            </a:r>
          </a:p>
        </p:txBody>
      </p:sp>
      <p:sp>
        <p:nvSpPr>
          <p:cNvPr id="9" name="TextBox 8"/>
          <p:cNvSpPr txBox="1"/>
          <p:nvPr/>
        </p:nvSpPr>
        <p:spPr>
          <a:xfrm>
            <a:off x="2543105" y="3559749"/>
            <a:ext cx="5866543" cy="646331"/>
          </a:xfrm>
          <a:prstGeom prst="rect">
            <a:avLst/>
          </a:prstGeom>
          <a:noFill/>
        </p:spPr>
        <p:txBody>
          <a:bodyPr wrap="square" rtlCol="0">
            <a:spAutoFit/>
          </a:bodyPr>
          <a:lstStyle/>
          <a:p>
            <a:endParaRPr lang="en-US">
              <a:solidFill>
                <a:srgbClr val="00B050"/>
              </a:solidFill>
              <a:latin typeface="Times New Roman" pitchFamily="18" charset="0"/>
              <a:cs typeface="Times New Roman" pitchFamily="18" charset="0"/>
            </a:endParaRPr>
          </a:p>
          <a:p>
            <a:r>
              <a:rPr lang="en-US">
                <a:solidFill>
                  <a:srgbClr val="0070C0"/>
                </a:solidFill>
                <a:latin typeface="Times New Roman" pitchFamily="18" charset="0"/>
                <a:cs typeface="Times New Roman" pitchFamily="18" charset="0"/>
              </a:rPr>
              <a:t>27%  assaulted by multiple assailants</a:t>
            </a:r>
          </a:p>
        </p:txBody>
      </p:sp>
      <p:sp>
        <p:nvSpPr>
          <p:cNvPr id="12" name="TextBox 11"/>
          <p:cNvSpPr txBox="1"/>
          <p:nvPr/>
        </p:nvSpPr>
        <p:spPr>
          <a:xfrm rot="10800000" flipV="1">
            <a:off x="1058238" y="4540103"/>
            <a:ext cx="7351410" cy="369332"/>
          </a:xfrm>
          <a:prstGeom prst="rect">
            <a:avLst/>
          </a:prstGeom>
          <a:noFill/>
        </p:spPr>
        <p:txBody>
          <a:bodyPr wrap="square" rtlCol="0">
            <a:spAutoFit/>
          </a:bodyPr>
          <a:lstStyle/>
          <a:p>
            <a:r>
              <a:rPr lang="en-US">
                <a:solidFill>
                  <a:schemeClr val="accent6">
                    <a:lumMod val="75000"/>
                  </a:schemeClr>
                </a:solidFill>
                <a:latin typeface="Times New Roman" pitchFamily="18" charset="0"/>
                <a:cs typeface="Times New Roman" pitchFamily="18" charset="0"/>
              </a:rPr>
              <a:t>                 35% broken bones                           47% traumatic brain  injuries                </a:t>
            </a:r>
          </a:p>
        </p:txBody>
      </p:sp>
      <p:sp>
        <p:nvSpPr>
          <p:cNvPr id="14" name="TextBox 13"/>
          <p:cNvSpPr txBox="1"/>
          <p:nvPr/>
        </p:nvSpPr>
        <p:spPr>
          <a:xfrm>
            <a:off x="3143892" y="5280378"/>
            <a:ext cx="2692333" cy="369332"/>
          </a:xfrm>
          <a:prstGeom prst="rect">
            <a:avLst/>
          </a:prstGeom>
          <a:noFill/>
        </p:spPr>
        <p:txBody>
          <a:bodyPr wrap="square" rtlCol="0">
            <a:spAutoFit/>
          </a:bodyPr>
          <a:lstStyle/>
          <a:p>
            <a:r>
              <a:rPr lang="en-US">
                <a:latin typeface="Times New Roman" pitchFamily="18" charset="0"/>
                <a:cs typeface="Times New Roman" pitchFamily="18" charset="0"/>
              </a:rPr>
              <a:t>      </a:t>
            </a:r>
            <a:r>
              <a:rPr lang="en-US">
                <a:solidFill>
                  <a:srgbClr val="0070C0"/>
                </a:solidFill>
                <a:latin typeface="Times New Roman" pitchFamily="18" charset="0"/>
                <a:cs typeface="Times New Roman" pitchFamily="18" charset="0"/>
              </a:rPr>
              <a:t>100% addicted to drugs</a:t>
            </a:r>
          </a:p>
        </p:txBody>
      </p:sp>
      <p:sp>
        <p:nvSpPr>
          <p:cNvPr id="15" name="TextBox 14"/>
          <p:cNvSpPr txBox="1"/>
          <p:nvPr/>
        </p:nvSpPr>
        <p:spPr>
          <a:xfrm>
            <a:off x="575352" y="6092307"/>
            <a:ext cx="3575407"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Franklin County Catch Court 2019</a:t>
            </a:r>
          </a:p>
        </p:txBody>
      </p:sp>
    </p:spTree>
    <p:extLst>
      <p:ext uri="{BB962C8B-B14F-4D97-AF65-F5344CB8AC3E}">
        <p14:creationId xmlns:p14="http://schemas.microsoft.com/office/powerpoint/2010/main" val="30584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175760" y="691116"/>
            <a:ext cx="5553367" cy="646331"/>
          </a:xfrm>
          <a:prstGeom prst="rect">
            <a:avLst/>
          </a:prstGeom>
          <a:noFill/>
        </p:spPr>
        <p:txBody>
          <a:bodyPr wrap="square" rtlCol="0">
            <a:spAutoFit/>
          </a:bodyPr>
          <a:lstStyle/>
          <a:p>
            <a:r>
              <a:rPr lang="en-US" sz="3600">
                <a:latin typeface="Arial Narrow" panose="020B0606020202030204" pitchFamily="34" charset="0"/>
              </a:rPr>
              <a:t>On the Margin-Perfect Storm</a:t>
            </a:r>
          </a:p>
        </p:txBody>
      </p:sp>
      <p:pic>
        <p:nvPicPr>
          <p:cNvPr id="1026" name="Picture 2" descr="Image result for pictures of females in a line up in j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521"/>
            <a:ext cx="1701306" cy="2191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ictures of females in a line up in j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521" y="4953285"/>
            <a:ext cx="2192981" cy="16447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ictures of females in a line up in j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23" y="3608492"/>
            <a:ext cx="1889650" cy="23597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ug sho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8191" y="2949763"/>
            <a:ext cx="1741425" cy="217678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prostituted tee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1937" y="1628521"/>
            <a:ext cx="1175619" cy="146806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prostituted teen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7556" y="1628521"/>
            <a:ext cx="2352544" cy="13212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0707" y="2362551"/>
            <a:ext cx="4102917" cy="369332"/>
          </a:xfrm>
          <a:prstGeom prst="rect">
            <a:avLst/>
          </a:prstGeom>
          <a:noFill/>
        </p:spPr>
        <p:txBody>
          <a:bodyPr wrap="square" rtlCol="0">
            <a:spAutoFit/>
          </a:bodyPr>
          <a:lstStyle/>
          <a:p>
            <a:r>
              <a:rPr lang="en-US">
                <a:latin typeface="Times New Roman" pitchFamily="18" charset="0"/>
                <a:cs typeface="Times New Roman" pitchFamily="18" charset="0"/>
              </a:rPr>
              <a:t>Developmental milestones-missed</a:t>
            </a:r>
          </a:p>
        </p:txBody>
      </p:sp>
      <p:sp>
        <p:nvSpPr>
          <p:cNvPr id="5" name="TextBox 4"/>
          <p:cNvSpPr txBox="1"/>
          <p:nvPr/>
        </p:nvSpPr>
        <p:spPr>
          <a:xfrm>
            <a:off x="4699591" y="3096582"/>
            <a:ext cx="3861079" cy="369332"/>
          </a:xfrm>
          <a:prstGeom prst="rect">
            <a:avLst/>
          </a:prstGeom>
          <a:noFill/>
        </p:spPr>
        <p:txBody>
          <a:bodyPr wrap="square" rtlCol="0">
            <a:spAutoFit/>
          </a:bodyPr>
          <a:lstStyle/>
          <a:p>
            <a:r>
              <a:rPr lang="en-US">
                <a:latin typeface="Times New Roman" pitchFamily="18" charset="0"/>
                <a:cs typeface="Times New Roman" pitchFamily="18" charset="0"/>
              </a:rPr>
              <a:t>Educational/job opportunities-missed</a:t>
            </a:r>
          </a:p>
        </p:txBody>
      </p:sp>
      <p:sp>
        <p:nvSpPr>
          <p:cNvPr id="6" name="TextBox 5"/>
          <p:cNvSpPr txBox="1"/>
          <p:nvPr/>
        </p:nvSpPr>
        <p:spPr>
          <a:xfrm>
            <a:off x="5390707" y="3819597"/>
            <a:ext cx="4186309" cy="369332"/>
          </a:xfrm>
          <a:prstGeom prst="rect">
            <a:avLst/>
          </a:prstGeom>
          <a:noFill/>
        </p:spPr>
        <p:txBody>
          <a:bodyPr wrap="square" rtlCol="0">
            <a:spAutoFit/>
          </a:bodyPr>
          <a:lstStyle/>
          <a:p>
            <a:r>
              <a:rPr lang="en-US">
                <a:latin typeface="Times New Roman" pitchFamily="18" charset="0"/>
                <a:cs typeface="Times New Roman" pitchFamily="18" charset="0"/>
              </a:rPr>
              <a:t>Peers/mainstream society-isolated</a:t>
            </a:r>
          </a:p>
        </p:txBody>
      </p:sp>
      <p:sp>
        <p:nvSpPr>
          <p:cNvPr id="8" name="TextBox 7"/>
          <p:cNvSpPr txBox="1"/>
          <p:nvPr/>
        </p:nvSpPr>
        <p:spPr>
          <a:xfrm>
            <a:off x="5120100" y="4540766"/>
            <a:ext cx="3712167" cy="369332"/>
          </a:xfrm>
          <a:prstGeom prst="rect">
            <a:avLst/>
          </a:prstGeom>
          <a:noFill/>
        </p:spPr>
        <p:txBody>
          <a:bodyPr wrap="square" rtlCol="0">
            <a:spAutoFit/>
          </a:bodyPr>
          <a:lstStyle/>
          <a:p>
            <a:r>
              <a:rPr lang="en-US">
                <a:latin typeface="Times New Roman" pitchFamily="18" charset="0"/>
                <a:cs typeface="Times New Roman" pitchFamily="18" charset="0"/>
              </a:rPr>
              <a:t>School/community-disconnected</a:t>
            </a:r>
          </a:p>
        </p:txBody>
      </p:sp>
      <p:sp>
        <p:nvSpPr>
          <p:cNvPr id="9" name="TextBox 8"/>
          <p:cNvSpPr txBox="1"/>
          <p:nvPr/>
        </p:nvSpPr>
        <p:spPr>
          <a:xfrm>
            <a:off x="5411972" y="5241851"/>
            <a:ext cx="2934586" cy="369332"/>
          </a:xfrm>
          <a:prstGeom prst="rect">
            <a:avLst/>
          </a:prstGeom>
          <a:noFill/>
        </p:spPr>
        <p:txBody>
          <a:bodyPr wrap="square" rtlCol="0">
            <a:spAutoFit/>
          </a:bodyPr>
          <a:lstStyle/>
          <a:p>
            <a:pPr algn="ctr"/>
            <a:r>
              <a:rPr lang="en-US">
                <a:latin typeface="Times New Roman" pitchFamily="18" charset="0"/>
                <a:cs typeface="Times New Roman" pitchFamily="18" charset="0"/>
              </a:rPr>
              <a:t>Childhood-denied</a:t>
            </a:r>
          </a:p>
        </p:txBody>
      </p:sp>
      <p:pic>
        <p:nvPicPr>
          <p:cNvPr id="1030" name="Picture 6" descr="Image result for male teen in jai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1995" y="3243860"/>
            <a:ext cx="1527595" cy="1520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12080" y="762000"/>
            <a:ext cx="4281544" cy="646331"/>
          </a:xfrm>
          <a:prstGeom prst="rect">
            <a:avLst/>
          </a:prstGeom>
          <a:noFill/>
        </p:spPr>
        <p:txBody>
          <a:bodyPr wrap="square" rtlCol="0">
            <a:spAutoFit/>
          </a:bodyPr>
          <a:lstStyle/>
          <a:p>
            <a:r>
              <a:rPr lang="en-US" sz="3600">
                <a:latin typeface="Arial Narrow" panose="020B0606020202030204" pitchFamily="34" charset="0"/>
              </a:rPr>
              <a:t>On the Margin-Control</a:t>
            </a:r>
          </a:p>
        </p:txBody>
      </p:sp>
      <p:pic>
        <p:nvPicPr>
          <p:cNvPr id="4" name="Picture 3" descr="https://polarisproject.org/wp-content/uploads/2019/10/power-and-control-wheel-1009x1024.png"/>
          <p:cNvPicPr/>
          <p:nvPr/>
        </p:nvPicPr>
        <p:blipFill>
          <a:blip r:embed="rId4">
            <a:extLst>
              <a:ext uri="{28A0092B-C50C-407E-A947-70E740481C1C}">
                <a14:useLocalDpi xmlns:a14="http://schemas.microsoft.com/office/drawing/2010/main" val="0"/>
              </a:ext>
            </a:extLst>
          </a:blip>
          <a:srcRect/>
          <a:stretch>
            <a:fillRect/>
          </a:stretch>
        </p:blipFill>
        <p:spPr bwMode="auto">
          <a:xfrm>
            <a:off x="2030259" y="1510302"/>
            <a:ext cx="5336312" cy="5095982"/>
          </a:xfrm>
          <a:prstGeom prst="rect">
            <a:avLst/>
          </a:prstGeom>
          <a:noFill/>
          <a:ln>
            <a:noFill/>
          </a:ln>
        </p:spPr>
      </p:pic>
    </p:spTree>
    <p:extLst>
      <p:ext uri="{BB962C8B-B14F-4D97-AF65-F5344CB8AC3E}">
        <p14:creationId xmlns:p14="http://schemas.microsoft.com/office/powerpoint/2010/main" val="412976034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633646" y="762000"/>
            <a:ext cx="4952446" cy="646331"/>
          </a:xfrm>
          <a:prstGeom prst="rect">
            <a:avLst/>
          </a:prstGeom>
          <a:noFill/>
        </p:spPr>
        <p:txBody>
          <a:bodyPr wrap="square" rtlCol="0">
            <a:spAutoFit/>
          </a:bodyPr>
          <a:lstStyle/>
          <a:p>
            <a:r>
              <a:rPr lang="en-US" sz="3600">
                <a:latin typeface="Arial Narrow" panose="020B0606020202030204" pitchFamily="34" charset="0"/>
              </a:rPr>
              <a:t>On the Margin-Red Flags </a:t>
            </a:r>
          </a:p>
        </p:txBody>
      </p:sp>
      <p:graphicFrame>
        <p:nvGraphicFramePr>
          <p:cNvPr id="4" name="Diagram 3"/>
          <p:cNvGraphicFramePr/>
          <p:nvPr>
            <p:extLst>
              <p:ext uri="{D42A27DB-BD31-4B8C-83A1-F6EECF244321}">
                <p14:modId xmlns:p14="http://schemas.microsoft.com/office/powerpoint/2010/main" val="1133718111"/>
              </p:ext>
            </p:extLst>
          </p:nvPr>
        </p:nvGraphicFramePr>
        <p:xfrm>
          <a:off x="1027417" y="1674688"/>
          <a:ext cx="6883684" cy="4787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1732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674741" y="762000"/>
            <a:ext cx="4818883" cy="646331"/>
          </a:xfrm>
          <a:prstGeom prst="rect">
            <a:avLst/>
          </a:prstGeom>
          <a:noFill/>
        </p:spPr>
        <p:txBody>
          <a:bodyPr wrap="square" rtlCol="0">
            <a:spAutoFit/>
          </a:bodyPr>
          <a:lstStyle/>
          <a:p>
            <a:r>
              <a:rPr lang="en-US" sz="3600">
                <a:latin typeface="Arial Narrow" panose="020B0606020202030204" pitchFamily="34" charset="0"/>
              </a:rPr>
              <a:t>On the Margin-Red Flags </a:t>
            </a:r>
          </a:p>
        </p:txBody>
      </p:sp>
      <p:graphicFrame>
        <p:nvGraphicFramePr>
          <p:cNvPr id="3" name="Diagram 2"/>
          <p:cNvGraphicFramePr/>
          <p:nvPr>
            <p:extLst>
              <p:ext uri="{D42A27DB-BD31-4B8C-83A1-F6EECF244321}">
                <p14:modId xmlns:p14="http://schemas.microsoft.com/office/powerpoint/2010/main" val="4103854448"/>
              </p:ext>
            </p:extLst>
          </p:nvPr>
        </p:nvGraphicFramePr>
        <p:xfrm>
          <a:off x="1739759" y="190043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3260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695289" y="762000"/>
            <a:ext cx="4798335" cy="646331"/>
          </a:xfrm>
          <a:prstGeom prst="rect">
            <a:avLst/>
          </a:prstGeom>
          <a:noFill/>
        </p:spPr>
        <p:txBody>
          <a:bodyPr wrap="square" rtlCol="0">
            <a:spAutoFit/>
          </a:bodyPr>
          <a:lstStyle/>
          <a:p>
            <a:r>
              <a:rPr lang="en-US" sz="3600">
                <a:latin typeface="Arial Narrow" panose="020B0606020202030204" pitchFamily="34" charset="0"/>
              </a:rPr>
              <a:t>On the Margin-Red Flags </a:t>
            </a:r>
          </a:p>
        </p:txBody>
      </p:sp>
      <p:graphicFrame>
        <p:nvGraphicFramePr>
          <p:cNvPr id="3" name="Diagram 2"/>
          <p:cNvGraphicFramePr/>
          <p:nvPr>
            <p:extLst>
              <p:ext uri="{D42A27DB-BD31-4B8C-83A1-F6EECF244321}">
                <p14:modId xmlns:p14="http://schemas.microsoft.com/office/powerpoint/2010/main" val="1746874409"/>
              </p:ext>
            </p:extLst>
          </p:nvPr>
        </p:nvGraphicFramePr>
        <p:xfrm>
          <a:off x="1678112" y="197312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994005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709159" y="762000"/>
            <a:ext cx="4835837" cy="646331"/>
          </a:xfrm>
          <a:prstGeom prst="rect">
            <a:avLst/>
          </a:prstGeom>
          <a:noFill/>
        </p:spPr>
        <p:txBody>
          <a:bodyPr wrap="square" rtlCol="0">
            <a:spAutoFit/>
          </a:bodyPr>
          <a:lstStyle/>
          <a:p>
            <a:r>
              <a:rPr lang="en-US" sz="3600">
                <a:latin typeface="Arial Narrow" panose="020B0606020202030204" pitchFamily="34" charset="0"/>
              </a:rPr>
              <a:t>On the Margin-Red Flags </a:t>
            </a:r>
          </a:p>
        </p:txBody>
      </p:sp>
      <p:graphicFrame>
        <p:nvGraphicFramePr>
          <p:cNvPr id="3" name="Diagram 2"/>
          <p:cNvGraphicFramePr/>
          <p:nvPr>
            <p:extLst>
              <p:ext uri="{D42A27DB-BD31-4B8C-83A1-F6EECF244321}">
                <p14:modId xmlns:p14="http://schemas.microsoft.com/office/powerpoint/2010/main" val="902702326"/>
              </p:ext>
            </p:extLst>
          </p:nvPr>
        </p:nvGraphicFramePr>
        <p:xfrm>
          <a:off x="1112520" y="1639013"/>
          <a:ext cx="7193279" cy="4853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373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438436" y="762000"/>
            <a:ext cx="5168205" cy="646331"/>
          </a:xfrm>
          <a:prstGeom prst="rect">
            <a:avLst/>
          </a:prstGeom>
          <a:noFill/>
        </p:spPr>
        <p:txBody>
          <a:bodyPr wrap="square" rtlCol="0">
            <a:spAutoFit/>
          </a:bodyPr>
          <a:lstStyle/>
          <a:p>
            <a:r>
              <a:rPr lang="en-US" sz="3600">
                <a:latin typeface="Arial Narrow" panose="020B0606020202030204" pitchFamily="34" charset="0"/>
              </a:rPr>
              <a:t>On the Margin-Red Flags </a:t>
            </a:r>
          </a:p>
        </p:txBody>
      </p:sp>
      <p:sp>
        <p:nvSpPr>
          <p:cNvPr id="3" name="AutoShape 2" descr="Image result for brandoned trafficked wom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randoned trafficked wom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brandoned trafficked wome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brandoned trafficked wom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62" y="191389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randoned trafficked wo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8837" y="2366336"/>
            <a:ext cx="1638300" cy="2790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randoned trafficked wo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7137" y="1727061"/>
            <a:ext cx="2695575" cy="16954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randoned trafficked wom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7137" y="3370419"/>
            <a:ext cx="32004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brandoned trafficked wome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198" y="4826318"/>
            <a:ext cx="2800350" cy="162877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8" descr="Image result for brandoned trafficked wome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0" descr="Image result for brandoned trafficked wome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2" descr="Image result for brandoned trafficked wome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7" name="Picture 23" descr="C:\Users\bev\Desktop\branded ima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4469" y="4784158"/>
            <a:ext cx="2246993" cy="168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06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477000" y="762000"/>
            <a:ext cx="3016624" cy="646331"/>
          </a:xfrm>
          <a:prstGeom prst="rect">
            <a:avLst/>
          </a:prstGeom>
          <a:noFill/>
        </p:spPr>
        <p:txBody>
          <a:bodyPr wrap="square" rtlCol="0">
            <a:spAutoFit/>
          </a:bodyPr>
          <a:lstStyle/>
          <a:p>
            <a:r>
              <a:rPr lang="en-US" sz="3600">
                <a:latin typeface="Arial Narrow" panose="020B0606020202030204" pitchFamily="34" charset="0"/>
              </a:rPr>
              <a:t>On the Margin</a:t>
            </a:r>
          </a:p>
        </p:txBody>
      </p:sp>
      <p:pic>
        <p:nvPicPr>
          <p:cNvPr id="3" name="Online Media 2" title="Taken phone scene">
            <a:hlinkClick r:id="" action="ppaction://media"/>
            <a:extLst>
              <a:ext uri="{FF2B5EF4-FFF2-40B4-BE49-F238E27FC236}">
                <a16:creationId xmlns:a16="http://schemas.microsoft.com/office/drawing/2014/main" id="{2CAA834D-5565-468C-A90D-7744826C6336}"/>
              </a:ext>
            </a:extLst>
          </p:cNvPr>
          <p:cNvPicPr>
            <a:picLocks noRot="1" noChangeAspect="1"/>
          </p:cNvPicPr>
          <p:nvPr>
            <a:videoFile r:link="rId1"/>
          </p:nvPr>
        </p:nvPicPr>
        <p:blipFill>
          <a:blip r:embed="rId5"/>
          <a:stretch>
            <a:fillRect/>
          </a:stretch>
        </p:blipFill>
        <p:spPr>
          <a:xfrm>
            <a:off x="0" y="1456235"/>
            <a:ext cx="9144000" cy="5401765"/>
          </a:xfrm>
          <a:prstGeom prst="rect">
            <a:avLst/>
          </a:prstGeom>
        </p:spPr>
      </p:pic>
    </p:spTree>
    <p:extLst>
      <p:ext uri="{BB962C8B-B14F-4D97-AF65-F5344CB8AC3E}">
        <p14:creationId xmlns:p14="http://schemas.microsoft.com/office/powerpoint/2010/main" val="11706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438436" y="762000"/>
            <a:ext cx="5168205" cy="646331"/>
          </a:xfrm>
          <a:prstGeom prst="rect">
            <a:avLst/>
          </a:prstGeom>
          <a:noFill/>
        </p:spPr>
        <p:txBody>
          <a:bodyPr wrap="square" rtlCol="0">
            <a:spAutoFit/>
          </a:bodyPr>
          <a:lstStyle/>
          <a:p>
            <a:r>
              <a:rPr lang="en-US" sz="3600">
                <a:latin typeface="Arial Narrow" panose="020B0606020202030204" pitchFamily="34" charset="0"/>
              </a:rPr>
              <a:t>On the Margin-What to Do </a:t>
            </a:r>
          </a:p>
        </p:txBody>
      </p:sp>
      <p:sp>
        <p:nvSpPr>
          <p:cNvPr id="4" name="TextBox 3"/>
          <p:cNvSpPr txBox="1"/>
          <p:nvPr/>
        </p:nvSpPr>
        <p:spPr>
          <a:xfrm>
            <a:off x="1623318" y="1777430"/>
            <a:ext cx="6790646" cy="707886"/>
          </a:xfrm>
          <a:prstGeom prst="rect">
            <a:avLst/>
          </a:prstGeom>
          <a:noFill/>
        </p:spPr>
        <p:txBody>
          <a:bodyPr wrap="square" rtlCol="0">
            <a:spAutoFit/>
          </a:bodyPr>
          <a:lstStyle/>
          <a:p>
            <a:r>
              <a:rPr lang="en-US" sz="2000" b="1" i="1">
                <a:latin typeface="Times New Roman" pitchFamily="18" charset="0"/>
                <a:cs typeface="Times New Roman" pitchFamily="18" charset="0"/>
              </a:rPr>
              <a:t>For the vulnerable foster youth among us the moral obligation to do something rests squarely on all of our shoulders.</a:t>
            </a:r>
          </a:p>
        </p:txBody>
      </p:sp>
      <p:pic>
        <p:nvPicPr>
          <p:cNvPr id="2060" name="Picture 12" descr="Image result for foster care qu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582" y="2944402"/>
            <a:ext cx="2983912" cy="281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8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736385" y="761999"/>
            <a:ext cx="5034641" cy="646331"/>
          </a:xfrm>
          <a:prstGeom prst="rect">
            <a:avLst/>
          </a:prstGeom>
          <a:noFill/>
        </p:spPr>
        <p:txBody>
          <a:bodyPr wrap="square" rtlCol="0">
            <a:spAutoFit/>
          </a:bodyPr>
          <a:lstStyle/>
          <a:p>
            <a:r>
              <a:rPr lang="en-US" sz="3600">
                <a:latin typeface="Arial Narrow" panose="020B0606020202030204" pitchFamily="34" charset="0"/>
              </a:rPr>
              <a:t>On the Margin-Statewide</a:t>
            </a:r>
          </a:p>
        </p:txBody>
      </p:sp>
      <p:graphicFrame>
        <p:nvGraphicFramePr>
          <p:cNvPr id="3" name="Diagram 2"/>
          <p:cNvGraphicFramePr/>
          <p:nvPr>
            <p:extLst>
              <p:ext uri="{D42A27DB-BD31-4B8C-83A1-F6EECF244321}">
                <p14:modId xmlns:p14="http://schemas.microsoft.com/office/powerpoint/2010/main" val="2054878793"/>
              </p:ext>
            </p:extLst>
          </p:nvPr>
        </p:nvGraphicFramePr>
        <p:xfrm>
          <a:off x="1318518" y="1818239"/>
          <a:ext cx="6561762" cy="4253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52400" y="2486346"/>
            <a:ext cx="3916680" cy="2554545"/>
          </a:xfrm>
          <a:prstGeom prst="rect">
            <a:avLst/>
          </a:prstGeom>
          <a:solidFill>
            <a:schemeClr val="accent5">
              <a:lumMod val="20000"/>
              <a:lumOff val="80000"/>
            </a:schemeClr>
          </a:solidFill>
        </p:spPr>
        <p:txBody>
          <a:bodyPr wrap="square" rtlCol="0">
            <a:spAutoFit/>
          </a:bodyPr>
          <a:lstStyle/>
          <a:p>
            <a:r>
              <a:rPr lang="en-US" sz="2000">
                <a:latin typeface="Times New Roman" pitchFamily="18" charset="0"/>
                <a:cs typeface="Times New Roman" pitchFamily="18" charset="0"/>
              </a:rPr>
              <a:t>Ohio Attorney General’s Office Human Trafficking Initiative</a:t>
            </a:r>
          </a:p>
          <a:p>
            <a:pPr marL="342900" indent="-342900">
              <a:buFont typeface="Wingdings" pitchFamily="2" charset="2"/>
              <a:buChar char="ü"/>
            </a:pPr>
            <a:endParaRPr lang="en-US" sz="2000">
              <a:latin typeface="Times New Roman" pitchFamily="18" charset="0"/>
              <a:cs typeface="Times New Roman" pitchFamily="18" charset="0"/>
            </a:endParaRPr>
          </a:p>
          <a:p>
            <a:pPr marL="342900" indent="-342900">
              <a:buFont typeface="Wingdings" pitchFamily="2" charset="2"/>
              <a:buChar char="ü"/>
            </a:pPr>
            <a:r>
              <a:rPr lang="en-US" sz="2000" i="1">
                <a:latin typeface="Times New Roman" pitchFamily="18" charset="0"/>
                <a:cs typeface="Times New Roman" pitchFamily="18" charset="0"/>
              </a:rPr>
              <a:t>Multidisciplinary teams</a:t>
            </a:r>
          </a:p>
          <a:p>
            <a:pPr marL="342900" indent="-342900">
              <a:buFont typeface="Wingdings" pitchFamily="2" charset="2"/>
              <a:buChar char="ü"/>
            </a:pPr>
            <a:r>
              <a:rPr lang="en-US" sz="2000" i="1">
                <a:latin typeface="Times New Roman" pitchFamily="18" charset="0"/>
                <a:cs typeface="Times New Roman" pitchFamily="18" charset="0"/>
              </a:rPr>
              <a:t>Local law enforcement</a:t>
            </a:r>
          </a:p>
          <a:p>
            <a:pPr marL="342900" indent="-342900">
              <a:buFont typeface="Wingdings" pitchFamily="2" charset="2"/>
              <a:buChar char="ü"/>
            </a:pPr>
            <a:r>
              <a:rPr lang="en-US" sz="2000" i="1">
                <a:latin typeface="Times New Roman" pitchFamily="18" charset="0"/>
                <a:cs typeface="Times New Roman" pitchFamily="18" charset="0"/>
              </a:rPr>
              <a:t>Social-service agencies</a:t>
            </a:r>
          </a:p>
          <a:p>
            <a:pPr marL="342900" indent="-342900">
              <a:buFont typeface="Wingdings" pitchFamily="2" charset="2"/>
              <a:buChar char="ü"/>
            </a:pPr>
            <a:r>
              <a:rPr lang="en-US" sz="2000" i="1">
                <a:latin typeface="Times New Roman" pitchFamily="18" charset="0"/>
                <a:cs typeface="Times New Roman" pitchFamily="18" charset="0"/>
              </a:rPr>
              <a:t>Nonprofits</a:t>
            </a:r>
          </a:p>
          <a:p>
            <a:pPr marL="342900" indent="-342900">
              <a:buFont typeface="Wingdings" pitchFamily="2" charset="2"/>
              <a:buChar char="ü"/>
            </a:pPr>
            <a:r>
              <a:rPr lang="en-US" sz="2000" i="1">
                <a:latin typeface="Times New Roman" pitchFamily="18" charset="0"/>
                <a:cs typeface="Times New Roman" pitchFamily="18" charset="0"/>
              </a:rPr>
              <a:t>Trafficking coalitions</a:t>
            </a:r>
          </a:p>
        </p:txBody>
      </p:sp>
    </p:spTree>
    <p:extLst>
      <p:ext uri="{BB962C8B-B14F-4D97-AF65-F5344CB8AC3E}">
        <p14:creationId xmlns:p14="http://schemas.microsoft.com/office/powerpoint/2010/main" val="84452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733801" y="762000"/>
            <a:ext cx="5759824" cy="646331"/>
          </a:xfrm>
          <a:prstGeom prst="rect">
            <a:avLst/>
          </a:prstGeom>
          <a:noFill/>
        </p:spPr>
        <p:txBody>
          <a:bodyPr wrap="square" rtlCol="0">
            <a:spAutoFit/>
          </a:bodyPr>
          <a:lstStyle/>
          <a:p>
            <a:r>
              <a:rPr lang="en-US" sz="3600">
                <a:latin typeface="Arial Narrow" panose="020B0606020202030204" pitchFamily="34" charset="0"/>
              </a:rPr>
              <a:t>On the Margin-Statewide Goals</a:t>
            </a:r>
          </a:p>
        </p:txBody>
      </p:sp>
      <p:sp>
        <p:nvSpPr>
          <p:cNvPr id="4" name="TextBox 3"/>
          <p:cNvSpPr txBox="1"/>
          <p:nvPr/>
        </p:nvSpPr>
        <p:spPr>
          <a:xfrm>
            <a:off x="1571944" y="3008843"/>
            <a:ext cx="5784349" cy="400110"/>
          </a:xfrm>
          <a:prstGeom prst="rect">
            <a:avLst/>
          </a:prstGeom>
          <a:solidFill>
            <a:srgbClr val="00B0F0"/>
          </a:solidFill>
          <a:ln>
            <a:solidFill>
              <a:schemeClr val="accent6">
                <a:lumMod val="75000"/>
              </a:schemeClr>
            </a:solidFill>
          </a:ln>
        </p:spPr>
        <p:txBody>
          <a:bodyPr wrap="square" rtlCol="0">
            <a:spAutoFit/>
          </a:bodyPr>
          <a:lstStyle/>
          <a:p>
            <a:pPr marL="342900" indent="-342900">
              <a:buFont typeface="Wingdings" panose="05000000000000000000" pitchFamily="2" charset="2"/>
              <a:buChar char="Ø"/>
            </a:pPr>
            <a:r>
              <a:rPr lang="en-US" sz="2000" b="1" i="1">
                <a:solidFill>
                  <a:schemeClr val="bg1"/>
                </a:solidFill>
                <a:latin typeface="Times New Roman" pitchFamily="18" charset="0"/>
                <a:cs typeface="Times New Roman" pitchFamily="18" charset="0"/>
              </a:rPr>
              <a:t>Cut demand- catching, shaming, punishing</a:t>
            </a:r>
          </a:p>
        </p:txBody>
      </p:sp>
      <p:sp>
        <p:nvSpPr>
          <p:cNvPr id="5" name="TextBox 4"/>
          <p:cNvSpPr txBox="1"/>
          <p:nvPr/>
        </p:nvSpPr>
        <p:spPr>
          <a:xfrm>
            <a:off x="1571946" y="3834996"/>
            <a:ext cx="6092575" cy="400110"/>
          </a:xfrm>
          <a:prstGeom prst="rect">
            <a:avLst/>
          </a:prstGeom>
          <a:solidFill>
            <a:schemeClr val="accent6">
              <a:lumMod val="75000"/>
            </a:schemeClr>
          </a:solidFill>
          <a:ln>
            <a:solidFill>
              <a:srgbClr val="00B0F0"/>
            </a:solidFill>
          </a:ln>
        </p:spPr>
        <p:txBody>
          <a:bodyPr wrap="square" rtlCol="0">
            <a:spAutoFit/>
          </a:bodyPr>
          <a:lstStyle/>
          <a:p>
            <a:pPr marL="342900" indent="-342900">
              <a:buFont typeface="Wingdings" panose="05000000000000000000" pitchFamily="2" charset="2"/>
              <a:buChar char="Ø"/>
            </a:pPr>
            <a:r>
              <a:rPr lang="en-US" sz="2000" b="1" i="1">
                <a:solidFill>
                  <a:schemeClr val="bg1"/>
                </a:solidFill>
                <a:latin typeface="Times New Roman" pitchFamily="18" charset="0"/>
                <a:cs typeface="Times New Roman" pitchFamily="18" charset="0"/>
              </a:rPr>
              <a:t>Change state laws- educate officers and prosecutors</a:t>
            </a:r>
          </a:p>
        </p:txBody>
      </p:sp>
      <p:sp>
        <p:nvSpPr>
          <p:cNvPr id="11" name="TextBox 10"/>
          <p:cNvSpPr txBox="1"/>
          <p:nvPr/>
        </p:nvSpPr>
        <p:spPr>
          <a:xfrm>
            <a:off x="1571946" y="1910993"/>
            <a:ext cx="5907640" cy="707886"/>
          </a:xfrm>
          <a:prstGeom prst="rect">
            <a:avLst/>
          </a:prstGeom>
          <a:solidFill>
            <a:schemeClr val="accent6">
              <a:lumMod val="75000"/>
            </a:schemeClr>
          </a:solidFill>
          <a:ln>
            <a:solidFill>
              <a:srgbClr val="00B0F0"/>
            </a:solidFill>
          </a:ln>
          <a:effectLst>
            <a:glow rad="63500">
              <a:schemeClr val="accent1">
                <a:satMod val="175000"/>
                <a:alpha val="40000"/>
              </a:schemeClr>
            </a:glow>
          </a:effectLst>
        </p:spPr>
        <p:txBody>
          <a:bodyPr wrap="square" rtlCol="0">
            <a:spAutoFit/>
          </a:bodyPr>
          <a:lstStyle/>
          <a:p>
            <a:pPr marL="342900" indent="-342900">
              <a:buFont typeface="Wingdings" panose="05000000000000000000" pitchFamily="2" charset="2"/>
              <a:buChar char="Ø"/>
            </a:pPr>
            <a:r>
              <a:rPr lang="en-US" sz="2000" b="1" i="1">
                <a:solidFill>
                  <a:schemeClr val="bg1"/>
                </a:solidFill>
                <a:latin typeface="Times New Roman" pitchFamily="18" charset="0"/>
                <a:cs typeface="Times New Roman" pitchFamily="18" charset="0"/>
              </a:rPr>
              <a:t>Address the scope of the problem- educate the public</a:t>
            </a:r>
          </a:p>
        </p:txBody>
      </p:sp>
      <p:sp>
        <p:nvSpPr>
          <p:cNvPr id="12" name="TextBox 11"/>
          <p:cNvSpPr txBox="1"/>
          <p:nvPr/>
        </p:nvSpPr>
        <p:spPr>
          <a:xfrm rot="10800000" flipV="1">
            <a:off x="1571946" y="5451223"/>
            <a:ext cx="4494943" cy="400110"/>
          </a:xfrm>
          <a:prstGeom prst="rect">
            <a:avLst/>
          </a:prstGeom>
          <a:solidFill>
            <a:schemeClr val="accent6">
              <a:lumMod val="75000"/>
            </a:schemeClr>
          </a:solidFill>
          <a:ln>
            <a:solidFill>
              <a:srgbClr val="00B0F0"/>
            </a:solidFill>
          </a:ln>
        </p:spPr>
        <p:txBody>
          <a:bodyPr wrap="square" rtlCol="0">
            <a:spAutoFit/>
          </a:bodyPr>
          <a:lstStyle/>
          <a:p>
            <a:pPr marL="342900" indent="-342900">
              <a:buFont typeface="Wingdings" panose="05000000000000000000" pitchFamily="2" charset="2"/>
              <a:buChar char="Ø"/>
            </a:pPr>
            <a:r>
              <a:rPr lang="en-US" sz="2000" b="1" i="1">
                <a:solidFill>
                  <a:schemeClr val="bg1"/>
                </a:solidFill>
                <a:latin typeface="Times New Roman" pitchFamily="18" charset="0"/>
                <a:cs typeface="Times New Roman" pitchFamily="18" charset="0"/>
              </a:rPr>
              <a:t>Provide resources</a:t>
            </a:r>
          </a:p>
        </p:txBody>
      </p:sp>
      <p:sp>
        <p:nvSpPr>
          <p:cNvPr id="14" name="TextBox 13"/>
          <p:cNvSpPr txBox="1"/>
          <p:nvPr/>
        </p:nvSpPr>
        <p:spPr>
          <a:xfrm>
            <a:off x="1571946" y="4661149"/>
            <a:ext cx="4130213" cy="400110"/>
          </a:xfrm>
          <a:prstGeom prst="rect">
            <a:avLst/>
          </a:prstGeom>
          <a:solidFill>
            <a:srgbClr val="00B0F0"/>
          </a:solidFill>
          <a:ln>
            <a:solidFill>
              <a:schemeClr val="accent6">
                <a:lumMod val="75000"/>
              </a:schemeClr>
            </a:solidFill>
          </a:ln>
        </p:spPr>
        <p:txBody>
          <a:bodyPr wrap="square" rtlCol="0">
            <a:spAutoFit/>
          </a:bodyPr>
          <a:lstStyle/>
          <a:p>
            <a:pPr marL="342900" indent="-342900">
              <a:buFont typeface="Wingdings" panose="05000000000000000000" pitchFamily="2" charset="2"/>
              <a:buChar char="Ø"/>
            </a:pPr>
            <a:r>
              <a:rPr lang="en-US" sz="2000" b="1" i="1">
                <a:solidFill>
                  <a:schemeClr val="bg1"/>
                </a:solidFill>
                <a:latin typeface="Times New Roman" pitchFamily="18" charset="0"/>
                <a:cs typeface="Times New Roman" pitchFamily="18" charset="0"/>
              </a:rPr>
              <a:t>Share best practices</a:t>
            </a:r>
          </a:p>
        </p:txBody>
      </p:sp>
    </p:spTree>
    <p:extLst>
      <p:ext uri="{BB962C8B-B14F-4D97-AF65-F5344CB8AC3E}">
        <p14:creationId xmlns:p14="http://schemas.microsoft.com/office/powerpoint/2010/main" val="22839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688080" y="799201"/>
            <a:ext cx="5455919" cy="646331"/>
          </a:xfrm>
          <a:prstGeom prst="rect">
            <a:avLst/>
          </a:prstGeom>
          <a:noFill/>
        </p:spPr>
        <p:txBody>
          <a:bodyPr wrap="square" rtlCol="0">
            <a:spAutoFit/>
          </a:bodyPr>
          <a:lstStyle/>
          <a:p>
            <a:r>
              <a:rPr lang="en-US" sz="3600">
                <a:latin typeface="Arial Narrow" panose="020B0606020202030204" pitchFamily="34" charset="0"/>
              </a:rPr>
              <a:t>On the Margin-Statewide Goals </a:t>
            </a:r>
          </a:p>
        </p:txBody>
      </p:sp>
      <p:sp>
        <p:nvSpPr>
          <p:cNvPr id="4" name="TextBox 3"/>
          <p:cNvSpPr txBox="1"/>
          <p:nvPr/>
        </p:nvSpPr>
        <p:spPr>
          <a:xfrm>
            <a:off x="1" y="1638438"/>
            <a:ext cx="9144000" cy="400110"/>
          </a:xfrm>
          <a:prstGeom prst="rect">
            <a:avLst/>
          </a:prstGeom>
          <a:solidFill>
            <a:schemeClr val="accent6">
              <a:lumMod val="75000"/>
            </a:schemeClr>
          </a:solidFill>
        </p:spPr>
        <p:txBody>
          <a:bodyPr wrap="square" rtlCol="0">
            <a:spAutoFit/>
          </a:bodyPr>
          <a:lstStyle/>
          <a:p>
            <a:pPr algn="ctr"/>
            <a:r>
              <a:rPr lang="en-US" sz="2000" b="1" i="1">
                <a:solidFill>
                  <a:schemeClr val="bg1"/>
                </a:solidFill>
                <a:latin typeface="Times New Roman" pitchFamily="18" charset="0"/>
                <a:cs typeface="Times New Roman" pitchFamily="18" charset="0"/>
              </a:rPr>
              <a:t>Develop Trust with the Victims-  Steer Them to Services </a:t>
            </a:r>
          </a:p>
        </p:txBody>
      </p:sp>
      <p:graphicFrame>
        <p:nvGraphicFramePr>
          <p:cNvPr id="13" name="Diagram 12"/>
          <p:cNvGraphicFramePr/>
          <p:nvPr>
            <p:extLst>
              <p:ext uri="{D42A27DB-BD31-4B8C-83A1-F6EECF244321}">
                <p14:modId xmlns:p14="http://schemas.microsoft.com/office/powerpoint/2010/main" val="3965990091"/>
              </p:ext>
            </p:extLst>
          </p:nvPr>
        </p:nvGraphicFramePr>
        <p:xfrm>
          <a:off x="482886" y="2266002"/>
          <a:ext cx="804466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6705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750370" y="701126"/>
            <a:ext cx="5815475" cy="646331"/>
          </a:xfrm>
          <a:prstGeom prst="rect">
            <a:avLst/>
          </a:prstGeom>
          <a:noFill/>
        </p:spPr>
        <p:txBody>
          <a:bodyPr wrap="square" rtlCol="0">
            <a:spAutoFit/>
          </a:bodyPr>
          <a:lstStyle/>
          <a:p>
            <a:r>
              <a:rPr lang="en-US" sz="3600">
                <a:latin typeface="Arial Narrow" panose="020B0606020202030204" pitchFamily="34" charset="0"/>
              </a:rPr>
              <a:t>On the Margin-Alert Reminders</a:t>
            </a:r>
          </a:p>
        </p:txBody>
      </p:sp>
      <p:sp>
        <p:nvSpPr>
          <p:cNvPr id="3" name="TextBox 2"/>
          <p:cNvSpPr txBox="1"/>
          <p:nvPr/>
        </p:nvSpPr>
        <p:spPr>
          <a:xfrm>
            <a:off x="297951" y="1244716"/>
            <a:ext cx="8568647" cy="4955203"/>
          </a:xfrm>
          <a:prstGeom prst="rect">
            <a:avLst/>
          </a:prstGeom>
          <a:noFill/>
        </p:spPr>
        <p:txBody>
          <a:bodyPr wrap="square" rtlCol="0">
            <a:spAutoFit/>
          </a:bodyPr>
          <a:lstStyle/>
          <a:p>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a:p>
            <a:r>
              <a:rPr lang="en-US" sz="2000" b="1">
                <a:solidFill>
                  <a:srgbClr val="0070C0"/>
                </a:solidFill>
                <a:latin typeface="Times New Roman" panose="02020603050405020304" pitchFamily="18" charset="0"/>
                <a:cs typeface="Times New Roman" panose="02020603050405020304" pitchFamily="18" charset="0"/>
              </a:rPr>
              <a:t>Do they have a cell phone, money or other items not given to them?</a:t>
            </a:r>
          </a:p>
          <a:p>
            <a:endParaRPr lang="en-US" sz="2000" b="1">
              <a:solidFill>
                <a:srgbClr val="0070C0"/>
              </a:solidFill>
              <a:latin typeface="Times New Roman" panose="02020603050405020304" pitchFamily="18" charset="0"/>
              <a:cs typeface="Times New Roman" panose="02020603050405020304" pitchFamily="18" charset="0"/>
            </a:endParaRPr>
          </a:p>
          <a:p>
            <a:r>
              <a:rPr lang="en-US" sz="2000" b="1">
                <a:solidFill>
                  <a:srgbClr val="0070C0"/>
                </a:solidFill>
                <a:latin typeface="Times New Roman" panose="02020603050405020304" pitchFamily="18" charset="0"/>
                <a:cs typeface="Times New Roman" panose="02020603050405020304" pitchFamily="18" charset="0"/>
              </a:rPr>
              <a:t>Do they post sexually explicit material on the internet?</a:t>
            </a:r>
          </a:p>
          <a:p>
            <a:endParaRPr lang="en-US" sz="2000" b="1">
              <a:solidFill>
                <a:srgbClr val="0070C0"/>
              </a:solidFill>
              <a:latin typeface="Times New Roman" panose="02020603050405020304" pitchFamily="18" charset="0"/>
              <a:cs typeface="Times New Roman" panose="02020603050405020304" pitchFamily="18" charset="0"/>
            </a:endParaRPr>
          </a:p>
          <a:p>
            <a:r>
              <a:rPr lang="en-US" sz="2000" b="1">
                <a:solidFill>
                  <a:srgbClr val="0070C0"/>
                </a:solidFill>
                <a:latin typeface="Times New Roman" panose="02020603050405020304" pitchFamily="18" charset="0"/>
                <a:cs typeface="Times New Roman" panose="02020603050405020304" pitchFamily="18" charset="0"/>
              </a:rPr>
              <a:t>Do they participate in a sex act to obtain alcohol, drugs or anything else of value?</a:t>
            </a:r>
          </a:p>
          <a:p>
            <a:endParaRPr lang="en-US" sz="2000" b="1">
              <a:solidFill>
                <a:srgbClr val="0070C0"/>
              </a:solidFill>
              <a:latin typeface="Times New Roman" panose="02020603050405020304" pitchFamily="18" charset="0"/>
              <a:cs typeface="Times New Roman" panose="02020603050405020304" pitchFamily="18" charset="0"/>
            </a:endParaRPr>
          </a:p>
          <a:p>
            <a:r>
              <a:rPr lang="en-US" sz="2000" b="1">
                <a:solidFill>
                  <a:srgbClr val="0070C0"/>
                </a:solidFill>
                <a:latin typeface="Times New Roman" panose="02020603050405020304" pitchFamily="18" charset="0"/>
                <a:cs typeface="Times New Roman" panose="02020603050405020304" pitchFamily="18" charset="0"/>
              </a:rPr>
              <a:t>Are they friends with an overly controlling person?</a:t>
            </a:r>
          </a:p>
          <a:p>
            <a:endParaRPr lang="en-US" sz="2000" b="1">
              <a:solidFill>
                <a:srgbClr val="0070C0"/>
              </a:solidFill>
              <a:latin typeface="Times New Roman" panose="02020603050405020304" pitchFamily="18" charset="0"/>
              <a:cs typeface="Times New Roman" panose="02020603050405020304" pitchFamily="18" charset="0"/>
            </a:endParaRPr>
          </a:p>
          <a:p>
            <a:r>
              <a:rPr lang="en-US" sz="2000" b="1">
                <a:solidFill>
                  <a:srgbClr val="0070C0"/>
                </a:solidFill>
                <a:latin typeface="Times New Roman" panose="02020603050405020304" pitchFamily="18" charset="0"/>
                <a:cs typeface="Times New Roman" panose="02020603050405020304" pitchFamily="18" charset="0"/>
              </a:rPr>
              <a:t>Are they changing friends?</a:t>
            </a:r>
          </a:p>
          <a:p>
            <a:endParaRPr lang="en-US" sz="2000" b="1">
              <a:solidFill>
                <a:srgbClr val="0070C0"/>
              </a:solidFill>
              <a:latin typeface="Times New Roman" panose="02020603050405020304" pitchFamily="18" charset="0"/>
              <a:cs typeface="Times New Roman" panose="02020603050405020304" pitchFamily="18" charset="0"/>
            </a:endParaRPr>
          </a:p>
          <a:p>
            <a:r>
              <a:rPr lang="en-US" sz="2000" b="1">
                <a:solidFill>
                  <a:srgbClr val="0070C0"/>
                </a:solidFill>
                <a:latin typeface="Times New Roman" panose="02020603050405020304" pitchFamily="18" charset="0"/>
                <a:cs typeface="Times New Roman" panose="02020603050405020304" pitchFamily="18" charset="0"/>
              </a:rPr>
              <a:t>Are they having an extreme change of habits?  Tattoos or branding?</a:t>
            </a:r>
          </a:p>
          <a:p>
            <a:endParaRPr lang="en-US" sz="2000">
              <a:solidFill>
                <a:srgbClr val="0070C0"/>
              </a:solidFill>
              <a:latin typeface="Times New Roman" panose="02020603050405020304" pitchFamily="18" charset="0"/>
              <a:cs typeface="Times New Roman" pitchFamily="18" charset="0"/>
            </a:endParaRPr>
          </a:p>
          <a:p>
            <a:r>
              <a:rPr lang="en-US" sz="2000" b="1">
                <a:solidFill>
                  <a:srgbClr val="0070C0"/>
                </a:solidFill>
                <a:latin typeface="Times New Roman" panose="02020603050405020304" pitchFamily="18" charset="0"/>
                <a:cs typeface="Times New Roman" panose="02020603050405020304" pitchFamily="18" charset="0"/>
              </a:rPr>
              <a:t>Do they show signs of physical or sexual abuse?</a:t>
            </a:r>
          </a:p>
        </p:txBody>
      </p:sp>
    </p:spTree>
    <p:extLst>
      <p:ext uri="{BB962C8B-B14F-4D97-AF65-F5344CB8AC3E}">
        <p14:creationId xmlns:p14="http://schemas.microsoft.com/office/powerpoint/2010/main" val="3561891538"/>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3503487" y="762000"/>
            <a:ext cx="6082605" cy="646331"/>
          </a:xfrm>
          <a:prstGeom prst="rect">
            <a:avLst/>
          </a:prstGeom>
          <a:noFill/>
        </p:spPr>
        <p:txBody>
          <a:bodyPr wrap="square" rtlCol="0">
            <a:spAutoFit/>
          </a:bodyPr>
          <a:lstStyle/>
          <a:p>
            <a:r>
              <a:rPr lang="en-US" sz="3600">
                <a:latin typeface="Arial Narrow" panose="020B0606020202030204" pitchFamily="34" charset="0"/>
              </a:rPr>
              <a:t>On the Margin-Safe Harbor Law</a:t>
            </a:r>
          </a:p>
        </p:txBody>
      </p:sp>
      <p:sp>
        <p:nvSpPr>
          <p:cNvPr id="4" name="Rectangle 3"/>
          <p:cNvSpPr/>
          <p:nvPr/>
        </p:nvSpPr>
        <p:spPr>
          <a:xfrm>
            <a:off x="3411019" y="2229492"/>
            <a:ext cx="5568593" cy="3139321"/>
          </a:xfrm>
          <a:prstGeom prst="rect">
            <a:avLst/>
          </a:prstGeom>
        </p:spPr>
        <p:txBody>
          <a:bodyPr wrap="square">
            <a:spAutoFit/>
          </a:bodyPr>
          <a:lstStyle/>
          <a:p>
            <a:r>
              <a:rPr lang="en-US" b="1" i="1">
                <a:latin typeface="Times New Roman" pitchFamily="18" charset="0"/>
                <a:cs typeface="Times New Roman" pitchFamily="18" charset="0"/>
              </a:rPr>
              <a:t>If a court has reason to believe that a juvenile is a trafficking victim, the court, under Safe Harbor provisions, </a:t>
            </a:r>
            <a:r>
              <a:rPr lang="en-US" b="1" i="1">
                <a:solidFill>
                  <a:schemeClr val="accent6">
                    <a:lumMod val="75000"/>
                  </a:schemeClr>
                </a:solidFill>
                <a:latin typeface="Times New Roman" pitchFamily="18" charset="0"/>
                <a:cs typeface="Times New Roman" pitchFamily="18" charset="0"/>
              </a:rPr>
              <a:t>can hold in abeyance the charges against the juvenile and/or the juvenile’s criminal history.  </a:t>
            </a:r>
            <a:r>
              <a:rPr lang="en-US" b="1" i="1">
                <a:latin typeface="Times New Roman" pitchFamily="18" charset="0"/>
                <a:cs typeface="Times New Roman" pitchFamily="18" charset="0"/>
              </a:rPr>
              <a:t>The court through a series of protocols can then make diversion recommendations to protect and support the victim.  R.C 2152.021 (F), including </a:t>
            </a:r>
            <a:r>
              <a:rPr lang="en-US" b="1" i="1">
                <a:solidFill>
                  <a:schemeClr val="accent6">
                    <a:lumMod val="75000"/>
                  </a:schemeClr>
                </a:solidFill>
                <a:latin typeface="Times New Roman" pitchFamily="18" charset="0"/>
                <a:cs typeface="Times New Roman" pitchFamily="18" charset="0"/>
              </a:rPr>
              <a:t>appointing a guardian ad litem separate and apart from defense counsel </a:t>
            </a:r>
            <a:r>
              <a:rPr lang="en-US" b="1" i="1">
                <a:latin typeface="Times New Roman" pitchFamily="18" charset="0"/>
                <a:cs typeface="Times New Roman" pitchFamily="18" charset="0"/>
              </a:rPr>
              <a:t>R.C. 2152.021 (F) (3)  </a:t>
            </a:r>
            <a:r>
              <a:rPr lang="en-US" b="1" i="1">
                <a:solidFill>
                  <a:schemeClr val="accent6">
                    <a:lumMod val="75000"/>
                  </a:schemeClr>
                </a:solidFill>
                <a:latin typeface="Times New Roman" pitchFamily="18" charset="0"/>
                <a:cs typeface="Times New Roman" pitchFamily="18" charset="0"/>
              </a:rPr>
              <a:t>and allowing minors under 16 give testimony in preliminary hearings via closed circuit television </a:t>
            </a:r>
            <a:r>
              <a:rPr lang="en-US" b="1" i="1">
                <a:latin typeface="Times New Roman" pitchFamily="18" charset="0"/>
                <a:cs typeface="Times New Roman" pitchFamily="18" charset="0"/>
              </a:rPr>
              <a:t>ORC 2937.11 (D) (1) (a).</a:t>
            </a:r>
          </a:p>
        </p:txBody>
      </p:sp>
      <p:sp>
        <p:nvSpPr>
          <p:cNvPr id="5" name="AutoShape 4" descr="Image result for jud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jud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jud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jud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judg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6" name="Picture 20" descr="Image result for law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9" y="2445250"/>
            <a:ext cx="3287729" cy="264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70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160520" y="761999"/>
            <a:ext cx="7541745" cy="646331"/>
          </a:xfrm>
          <a:prstGeom prst="rect">
            <a:avLst/>
          </a:prstGeom>
          <a:noFill/>
        </p:spPr>
        <p:txBody>
          <a:bodyPr wrap="square" rtlCol="0">
            <a:spAutoFit/>
          </a:bodyPr>
          <a:lstStyle/>
          <a:p>
            <a:r>
              <a:rPr lang="en-US" sz="3600">
                <a:latin typeface="Arial Narrow" panose="020B0606020202030204" pitchFamily="34" charset="0"/>
              </a:rPr>
              <a:t>On the Margin-Restore Court</a:t>
            </a:r>
          </a:p>
        </p:txBody>
      </p:sp>
      <p:sp>
        <p:nvSpPr>
          <p:cNvPr id="4" name="TextBox 3"/>
          <p:cNvSpPr txBox="1"/>
          <p:nvPr/>
        </p:nvSpPr>
        <p:spPr>
          <a:xfrm>
            <a:off x="1746608" y="1602769"/>
            <a:ext cx="5948736"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Providing Wraparound Services for Holistic Help Safe Harbor Track or Traditional Track</a:t>
            </a:r>
          </a:p>
        </p:txBody>
      </p:sp>
      <p:pic>
        <p:nvPicPr>
          <p:cNvPr id="5" name="Picture 6" descr="Image result for foster care qu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8621" y="2552979"/>
            <a:ext cx="3291657" cy="1397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839074" y="4140485"/>
            <a:ext cx="3945277" cy="369332"/>
          </a:xfrm>
          <a:prstGeom prst="rect">
            <a:avLst/>
          </a:prstGeom>
          <a:noFill/>
        </p:spPr>
        <p:txBody>
          <a:bodyPr wrap="square" rtlCol="0">
            <a:spAutoFit/>
          </a:bodyPr>
          <a:lstStyle/>
          <a:p>
            <a:pPr marL="285750" indent="-285750">
              <a:buFont typeface="Wingdings" pitchFamily="2" charset="2"/>
              <a:buChar char="q"/>
            </a:pPr>
            <a:r>
              <a:rPr lang="en-US" i="1">
                <a:latin typeface="Times New Roman" pitchFamily="18" charset="0"/>
                <a:cs typeface="Times New Roman" pitchFamily="18" charset="0"/>
              </a:rPr>
              <a:t>Mentoring- Rahab Ministries</a:t>
            </a:r>
          </a:p>
        </p:txBody>
      </p:sp>
      <p:sp>
        <p:nvSpPr>
          <p:cNvPr id="9" name="TextBox 8"/>
          <p:cNvSpPr txBox="1"/>
          <p:nvPr/>
        </p:nvSpPr>
        <p:spPr>
          <a:xfrm>
            <a:off x="1839075" y="4633645"/>
            <a:ext cx="4500080" cy="369332"/>
          </a:xfrm>
          <a:prstGeom prst="rect">
            <a:avLst/>
          </a:prstGeom>
          <a:noFill/>
        </p:spPr>
        <p:txBody>
          <a:bodyPr wrap="square" rtlCol="0">
            <a:spAutoFit/>
          </a:bodyPr>
          <a:lstStyle/>
          <a:p>
            <a:pPr marL="285750" indent="-285750">
              <a:buFont typeface="Wingdings" pitchFamily="2" charset="2"/>
              <a:buChar char="q"/>
            </a:pPr>
            <a:r>
              <a:rPr lang="en-US" i="1">
                <a:latin typeface="Times New Roman" pitchFamily="18" charset="0"/>
                <a:cs typeface="Times New Roman" pitchFamily="18" charset="0"/>
              </a:rPr>
              <a:t>Counseling- Trauma-informed therapies</a:t>
            </a:r>
          </a:p>
        </p:txBody>
      </p:sp>
      <p:sp>
        <p:nvSpPr>
          <p:cNvPr id="12" name="TextBox 11"/>
          <p:cNvSpPr txBox="1"/>
          <p:nvPr/>
        </p:nvSpPr>
        <p:spPr>
          <a:xfrm>
            <a:off x="1839075" y="5075434"/>
            <a:ext cx="3698695" cy="369332"/>
          </a:xfrm>
          <a:prstGeom prst="rect">
            <a:avLst/>
          </a:prstGeom>
          <a:noFill/>
        </p:spPr>
        <p:txBody>
          <a:bodyPr wrap="square" rtlCol="0">
            <a:spAutoFit/>
          </a:bodyPr>
          <a:lstStyle/>
          <a:p>
            <a:pPr marL="285750" indent="-285750">
              <a:buFont typeface="Wingdings" pitchFamily="2" charset="2"/>
              <a:buChar char="q"/>
            </a:pPr>
            <a:r>
              <a:rPr lang="en-US" i="1">
                <a:latin typeface="Times New Roman" pitchFamily="18" charset="0"/>
                <a:cs typeface="Times New Roman" pitchFamily="18" charset="0"/>
              </a:rPr>
              <a:t>Case management</a:t>
            </a:r>
          </a:p>
        </p:txBody>
      </p:sp>
      <p:sp>
        <p:nvSpPr>
          <p:cNvPr id="14" name="TextBox 13"/>
          <p:cNvSpPr txBox="1"/>
          <p:nvPr/>
        </p:nvSpPr>
        <p:spPr>
          <a:xfrm>
            <a:off x="1839075" y="5527497"/>
            <a:ext cx="4643917" cy="369332"/>
          </a:xfrm>
          <a:prstGeom prst="rect">
            <a:avLst/>
          </a:prstGeom>
          <a:noFill/>
        </p:spPr>
        <p:txBody>
          <a:bodyPr wrap="square" rtlCol="0">
            <a:spAutoFit/>
          </a:bodyPr>
          <a:lstStyle/>
          <a:p>
            <a:pPr marL="285750" indent="-285750">
              <a:buFont typeface="Wingdings" pitchFamily="2" charset="2"/>
              <a:buChar char="q"/>
            </a:pPr>
            <a:r>
              <a:rPr lang="en-US" i="1">
                <a:latin typeface="Times New Roman" pitchFamily="18" charset="0"/>
                <a:cs typeface="Times New Roman" pitchFamily="18" charset="0"/>
              </a:rPr>
              <a:t>Supervision &amp; accountability</a:t>
            </a:r>
          </a:p>
        </p:txBody>
      </p:sp>
    </p:spTree>
    <p:extLst>
      <p:ext uri="{BB962C8B-B14F-4D97-AF65-F5344CB8AC3E}">
        <p14:creationId xmlns:p14="http://schemas.microsoft.com/office/powerpoint/2010/main" val="2834189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869648" y="762000"/>
            <a:ext cx="4274352" cy="646331"/>
          </a:xfrm>
          <a:prstGeom prst="rect">
            <a:avLst/>
          </a:prstGeom>
          <a:noFill/>
        </p:spPr>
        <p:txBody>
          <a:bodyPr wrap="square" rtlCol="0">
            <a:spAutoFit/>
          </a:bodyPr>
          <a:lstStyle/>
          <a:p>
            <a:r>
              <a:rPr lang="en-US" sz="3600">
                <a:latin typeface="Arial Narrow" panose="020B0606020202030204" pitchFamily="34" charset="0"/>
              </a:rPr>
              <a:t>On the Margin-S.O.A.R. </a:t>
            </a:r>
          </a:p>
        </p:txBody>
      </p:sp>
      <p:sp>
        <p:nvSpPr>
          <p:cNvPr id="4" name="TextBox 3"/>
          <p:cNvSpPr txBox="1"/>
          <p:nvPr/>
        </p:nvSpPr>
        <p:spPr>
          <a:xfrm>
            <a:off x="2126752" y="1818526"/>
            <a:ext cx="4469258" cy="523220"/>
          </a:xfrm>
          <a:prstGeom prst="rect">
            <a:avLst/>
          </a:prstGeom>
          <a:noFill/>
        </p:spPr>
        <p:txBody>
          <a:bodyPr wrap="square" rtlCol="0">
            <a:spAutoFit/>
          </a:bodyPr>
          <a:lstStyle/>
          <a:p>
            <a:pPr algn="ctr"/>
            <a:r>
              <a:rPr lang="en-US" sz="2800">
                <a:latin typeface="Times New Roman" pitchFamily="18" charset="0"/>
                <a:cs typeface="Times New Roman" pitchFamily="18" charset="0"/>
              </a:rPr>
              <a:t>Broken bone….Trafficking?</a:t>
            </a:r>
          </a:p>
        </p:txBody>
      </p:sp>
      <p:sp>
        <p:nvSpPr>
          <p:cNvPr id="6" name="TextBox 5"/>
          <p:cNvSpPr txBox="1"/>
          <p:nvPr/>
        </p:nvSpPr>
        <p:spPr>
          <a:xfrm>
            <a:off x="5789146" y="2480634"/>
            <a:ext cx="1993187" cy="2893100"/>
          </a:xfrm>
          <a:prstGeom prst="rect">
            <a:avLst/>
          </a:prstGeom>
          <a:noFill/>
        </p:spPr>
        <p:txBody>
          <a:bodyPr wrap="square" rtlCol="0">
            <a:spAutoFit/>
          </a:bodyPr>
          <a:lstStyle/>
          <a:p>
            <a:r>
              <a:rPr lang="en-US" sz="3200" b="1" i="1">
                <a:latin typeface="Times New Roman" pitchFamily="18" charset="0"/>
                <a:cs typeface="Times New Roman" pitchFamily="18" charset="0"/>
              </a:rPr>
              <a:t>S</a:t>
            </a:r>
            <a:r>
              <a:rPr lang="en-US" b="1" i="1">
                <a:latin typeface="Times New Roman" pitchFamily="18" charset="0"/>
                <a:cs typeface="Times New Roman" pitchFamily="18" charset="0"/>
              </a:rPr>
              <a:t>TOP</a:t>
            </a:r>
          </a:p>
          <a:p>
            <a:endParaRPr lang="en-US">
              <a:latin typeface="Times New Roman" pitchFamily="18" charset="0"/>
              <a:cs typeface="Times New Roman" pitchFamily="18" charset="0"/>
            </a:endParaRPr>
          </a:p>
          <a:p>
            <a:r>
              <a:rPr lang="en-US" sz="3200" b="1" i="1">
                <a:latin typeface="Times New Roman" pitchFamily="18" charset="0"/>
                <a:cs typeface="Times New Roman" pitchFamily="18" charset="0"/>
              </a:rPr>
              <a:t>O</a:t>
            </a:r>
            <a:r>
              <a:rPr lang="en-US" b="1" i="1">
                <a:latin typeface="Times New Roman" pitchFamily="18" charset="0"/>
                <a:cs typeface="Times New Roman" pitchFamily="18" charset="0"/>
              </a:rPr>
              <a:t>BSERVE</a:t>
            </a:r>
          </a:p>
          <a:p>
            <a:endParaRPr lang="en-US">
              <a:latin typeface="Times New Roman" pitchFamily="18" charset="0"/>
              <a:cs typeface="Times New Roman" pitchFamily="18" charset="0"/>
            </a:endParaRPr>
          </a:p>
          <a:p>
            <a:r>
              <a:rPr lang="en-US" sz="3200" b="1" i="1">
                <a:latin typeface="Times New Roman" pitchFamily="18" charset="0"/>
                <a:cs typeface="Times New Roman" pitchFamily="18" charset="0"/>
              </a:rPr>
              <a:t>A</a:t>
            </a:r>
            <a:r>
              <a:rPr lang="en-US" b="1" i="1">
                <a:latin typeface="Times New Roman" pitchFamily="18" charset="0"/>
                <a:cs typeface="Times New Roman" pitchFamily="18" charset="0"/>
              </a:rPr>
              <a:t>SK</a:t>
            </a:r>
          </a:p>
          <a:p>
            <a:endParaRPr lang="en-US">
              <a:latin typeface="Times New Roman" pitchFamily="18" charset="0"/>
              <a:cs typeface="Times New Roman" pitchFamily="18" charset="0"/>
            </a:endParaRPr>
          </a:p>
          <a:p>
            <a:r>
              <a:rPr lang="en-US" sz="3200" b="1" i="1">
                <a:latin typeface="Times New Roman" pitchFamily="18" charset="0"/>
                <a:cs typeface="Times New Roman" pitchFamily="18" charset="0"/>
              </a:rPr>
              <a:t>R</a:t>
            </a:r>
            <a:r>
              <a:rPr lang="en-US" b="1" i="1">
                <a:latin typeface="Times New Roman" pitchFamily="18" charset="0"/>
                <a:cs typeface="Times New Roman" pitchFamily="18" charset="0"/>
              </a:rPr>
              <a:t>ESPOND</a:t>
            </a:r>
          </a:p>
        </p:txBody>
      </p:sp>
      <p:pic>
        <p:nvPicPr>
          <p:cNvPr id="1034" name="Picture 10" descr="Image result for kids in emergency roo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45219"/>
            <a:ext cx="4654592" cy="158417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Image result for kids in emergency roo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Image result for kids in emergency room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60375" y="5512623"/>
            <a:ext cx="8959315" cy="461665"/>
          </a:xfrm>
          <a:prstGeom prst="rect">
            <a:avLst/>
          </a:prstGeom>
          <a:noFill/>
        </p:spPr>
        <p:txBody>
          <a:bodyPr wrap="square" rtlCol="0">
            <a:spAutoFit/>
          </a:bodyPr>
          <a:lstStyle/>
          <a:p>
            <a:r>
              <a:rPr lang="en-US" sz="2400">
                <a:solidFill>
                  <a:schemeClr val="accent6">
                    <a:lumMod val="75000"/>
                  </a:schemeClr>
                </a:solidFill>
                <a:latin typeface="Times New Roman" pitchFamily="18" charset="0"/>
                <a:cs typeface="Times New Roman" pitchFamily="18" charset="0"/>
              </a:rPr>
              <a:t>88%  interact with health care worker at least once while trafficked</a:t>
            </a:r>
          </a:p>
        </p:txBody>
      </p:sp>
    </p:spTree>
    <p:extLst>
      <p:ext uri="{BB962C8B-B14F-4D97-AF65-F5344CB8AC3E}">
        <p14:creationId xmlns:p14="http://schemas.microsoft.com/office/powerpoint/2010/main" val="40437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074920" y="762000"/>
            <a:ext cx="4069080" cy="646331"/>
          </a:xfrm>
          <a:prstGeom prst="rect">
            <a:avLst/>
          </a:prstGeom>
          <a:noFill/>
        </p:spPr>
        <p:txBody>
          <a:bodyPr wrap="square" rtlCol="0">
            <a:spAutoFit/>
          </a:bodyPr>
          <a:lstStyle/>
          <a:p>
            <a:r>
              <a:rPr lang="en-US" sz="3600">
                <a:latin typeface="Arial Narrow" panose="020B0606020202030204" pitchFamily="34" charset="0"/>
              </a:rPr>
              <a:t>On the Margin-Schools </a:t>
            </a:r>
          </a:p>
        </p:txBody>
      </p:sp>
      <p:pic>
        <p:nvPicPr>
          <p:cNvPr id="12" name="Picture 2" descr="Image result for kids in a classroom asking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962" y="2721711"/>
            <a:ext cx="19431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teaching about human traffic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6510" y="4303414"/>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5484" y="2909299"/>
            <a:ext cx="6801340" cy="369332"/>
          </a:xfrm>
          <a:prstGeom prst="rect">
            <a:avLst/>
          </a:prstGeom>
          <a:noFill/>
        </p:spPr>
        <p:txBody>
          <a:bodyPr wrap="square" rtlCol="0">
            <a:spAutoFit/>
          </a:bodyPr>
          <a:lstStyle/>
          <a:p>
            <a:pPr algn="ctr"/>
            <a:r>
              <a:rPr lang="en-US" b="1">
                <a:latin typeface="Times New Roman" pitchFamily="18" charset="0"/>
                <a:cs typeface="Times New Roman" pitchFamily="18" charset="0"/>
              </a:rPr>
              <a:t>Richmond Justice  Initiative Anti-Trafficking Prevention Program </a:t>
            </a:r>
          </a:p>
        </p:txBody>
      </p:sp>
      <p:sp>
        <p:nvSpPr>
          <p:cNvPr id="15" name="TextBox 14"/>
          <p:cNvSpPr txBox="1"/>
          <p:nvPr/>
        </p:nvSpPr>
        <p:spPr>
          <a:xfrm>
            <a:off x="665844" y="3390407"/>
            <a:ext cx="4541027" cy="2308324"/>
          </a:xfrm>
          <a:prstGeom prst="rect">
            <a:avLst/>
          </a:prstGeom>
          <a:noFill/>
        </p:spPr>
        <p:txBody>
          <a:bodyPr wrap="square" rtlCol="0">
            <a:spAutoFit/>
          </a:bodyPr>
          <a:lstStyle/>
          <a:p>
            <a:pPr marL="285750" indent="-285750">
              <a:buFont typeface="Wingdings" pitchFamily="2" charset="2"/>
              <a:buChar char="Ø"/>
            </a:pPr>
            <a:r>
              <a:rPr lang="en-US">
                <a:latin typeface="Times New Roman" pitchFamily="18" charset="0"/>
                <a:cs typeface="Times New Roman" pitchFamily="18" charset="0"/>
              </a:rPr>
              <a:t>Licking County North Fork Local Schools</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11</a:t>
            </a:r>
            <a:r>
              <a:rPr lang="en-US" baseline="30000">
                <a:latin typeface="Times New Roman" pitchFamily="18" charset="0"/>
                <a:cs typeface="Times New Roman" pitchFamily="18" charset="0"/>
              </a:rPr>
              <a:t>th</a:t>
            </a:r>
            <a:r>
              <a:rPr lang="en-US">
                <a:latin typeface="Times New Roman" pitchFamily="18" charset="0"/>
                <a:cs typeface="Times New Roman" pitchFamily="18" charset="0"/>
              </a:rPr>
              <a:t> state to use the curriculum</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Year- long appropriate grade level</a:t>
            </a:r>
          </a:p>
          <a:p>
            <a:pPr marL="285750" indent="-285750">
              <a:buFont typeface="Wingdings" pitchFamily="2" charset="2"/>
              <a:buChar char="Ø"/>
            </a:pPr>
            <a:endParaRPr lang="en-US">
              <a:latin typeface="Times New Roman" pitchFamily="18" charset="0"/>
              <a:cs typeface="Times New Roman" pitchFamily="18" charset="0"/>
            </a:endParaRPr>
          </a:p>
          <a:p>
            <a:pPr marL="285750" indent="-285750">
              <a:buFont typeface="Wingdings" pitchFamily="2" charset="2"/>
              <a:buChar char="Ø"/>
            </a:pPr>
            <a:r>
              <a:rPr lang="en-US">
                <a:latin typeface="Times New Roman" pitchFamily="18" charset="0"/>
                <a:cs typeface="Times New Roman" pitchFamily="18" charset="0"/>
              </a:rPr>
              <a:t>Prevention and safety</a:t>
            </a:r>
          </a:p>
          <a:p>
            <a:endParaRPr lang="en-US"/>
          </a:p>
        </p:txBody>
      </p:sp>
      <p:sp>
        <p:nvSpPr>
          <p:cNvPr id="17" name="TextBox 16"/>
          <p:cNvSpPr txBox="1"/>
          <p:nvPr/>
        </p:nvSpPr>
        <p:spPr>
          <a:xfrm>
            <a:off x="1500028" y="1880171"/>
            <a:ext cx="6492964" cy="646331"/>
          </a:xfrm>
          <a:prstGeom prst="rect">
            <a:avLst/>
          </a:prstGeom>
          <a:noFill/>
        </p:spPr>
        <p:txBody>
          <a:bodyPr wrap="square" rtlCol="0">
            <a:spAutoFit/>
          </a:bodyPr>
          <a:lstStyle/>
          <a:p>
            <a:r>
              <a:rPr lang="en-US">
                <a:latin typeface="Times New Roman" pitchFamily="18" charset="0"/>
                <a:cs typeface="Times New Roman" pitchFamily="18" charset="0"/>
              </a:rPr>
              <a:t>Barbara Freeman (Survivor): </a:t>
            </a:r>
            <a:r>
              <a:rPr lang="en-US">
                <a:solidFill>
                  <a:schemeClr val="accent6">
                    <a:lumMod val="75000"/>
                  </a:schemeClr>
                </a:solidFill>
                <a:latin typeface="Times New Roman" pitchFamily="18" charset="0"/>
                <a:cs typeface="Times New Roman" pitchFamily="18" charset="0"/>
              </a:rPr>
              <a:t>“</a:t>
            </a:r>
            <a:r>
              <a:rPr lang="en-US" i="1">
                <a:solidFill>
                  <a:schemeClr val="accent6">
                    <a:lumMod val="75000"/>
                  </a:schemeClr>
                </a:solidFill>
                <a:latin typeface="Times New Roman" pitchFamily="18" charset="0"/>
                <a:cs typeface="Times New Roman" pitchFamily="18" charset="0"/>
              </a:rPr>
              <a:t>I go into the schools to educate and train teachers and students.  Kids need to know.  Kids want to help.”</a:t>
            </a:r>
          </a:p>
        </p:txBody>
      </p:sp>
    </p:spTree>
    <p:extLst>
      <p:ext uri="{BB962C8B-B14F-4D97-AF65-F5344CB8AC3E}">
        <p14:creationId xmlns:p14="http://schemas.microsoft.com/office/powerpoint/2010/main" val="261604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212080" y="762000"/>
            <a:ext cx="3931920" cy="646331"/>
          </a:xfrm>
          <a:prstGeom prst="rect">
            <a:avLst/>
          </a:prstGeom>
          <a:noFill/>
        </p:spPr>
        <p:txBody>
          <a:bodyPr wrap="square" rtlCol="0">
            <a:spAutoFit/>
          </a:bodyPr>
          <a:lstStyle/>
          <a:p>
            <a:r>
              <a:rPr lang="en-US" sz="3600">
                <a:latin typeface="Arial Narrow" panose="020B0606020202030204" pitchFamily="34" charset="0"/>
              </a:rPr>
              <a:t>On the Margin-ODJFS </a:t>
            </a:r>
          </a:p>
        </p:txBody>
      </p:sp>
      <p:sp>
        <p:nvSpPr>
          <p:cNvPr id="3" name="AutoShape 2" descr="Image result for ohio department of jobs and family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ohio department of jobs and family 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ohio department of jobs and family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ohio department of jobs and family servi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ohio department of jobs and family servic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3" descr="Image result for ohio department of jobs and family service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1" descr="Image result for ohio department of jobs and family service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3" descr="Image result for ohio department of jobs and family services"/>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5" descr="Image result for ohio department of jobs and family services"/>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28" descr="Image result for foster kids in ohio bridges program"/>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30" descr="Image result for foster kids in ohio bridges program"/>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32" descr="Image result for foster kids in ohio bridges program"/>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34" descr="Image result for foster kids in ohio bridges program"/>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38" descr="Image result for foster kids in ohio aging out"/>
          <p:cNvSpPr>
            <a:spLocks noChangeAspect="1" noChangeArrowheads="1"/>
          </p:cNvSpPr>
          <p:nvPr/>
        </p:nvSpPr>
        <p:spPr bwMode="auto">
          <a:xfrm>
            <a:off x="1818026" y="17316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40" descr="Image result for foster kids in ohio aging out"/>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 name="Picture 2" descr="C:\Users\bev\Desktop\odj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544394"/>
            <a:ext cx="4733287" cy="26051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media2.newsnet5.com/photo/2017/06/05/Screen%20Shot%202017-06-05%20at%206.07.02%20PM_1496700437907_60702323_ver1.0_900_67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0031" y="2036460"/>
            <a:ext cx="2945436" cy="397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461760" y="762000"/>
            <a:ext cx="3185160" cy="646331"/>
          </a:xfrm>
          <a:prstGeom prst="rect">
            <a:avLst/>
          </a:prstGeom>
          <a:noFill/>
        </p:spPr>
        <p:txBody>
          <a:bodyPr wrap="square" rtlCol="0">
            <a:spAutoFit/>
          </a:bodyPr>
          <a:lstStyle/>
          <a:p>
            <a:r>
              <a:rPr lang="en-US" sz="3600">
                <a:latin typeface="Arial Narrow" panose="020B0606020202030204" pitchFamily="34" charset="0"/>
              </a:rPr>
              <a:t>On the Margin</a:t>
            </a:r>
          </a:p>
        </p:txBody>
      </p:sp>
      <p:pic>
        <p:nvPicPr>
          <p:cNvPr id="2050" name="Picture 2" descr="Image result for movie ta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195" y="1759024"/>
            <a:ext cx="3498112" cy="460649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movie tak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4682935" y="3231276"/>
            <a:ext cx="3763926" cy="1200329"/>
          </a:xfrm>
          <a:prstGeom prst="rect">
            <a:avLst/>
          </a:prstGeom>
          <a:noFill/>
        </p:spPr>
        <p:txBody>
          <a:bodyPr wrap="square" rtlCol="0">
            <a:spAutoFit/>
          </a:bodyPr>
          <a:lstStyle/>
          <a:p>
            <a:pPr algn="ctr"/>
            <a:r>
              <a:rPr lang="en-US" sz="2400">
                <a:solidFill>
                  <a:schemeClr val="accent6">
                    <a:lumMod val="75000"/>
                  </a:schemeClr>
                </a:solidFill>
                <a:latin typeface="Times New Roman" pitchFamily="18" charset="0"/>
                <a:cs typeface="Times New Roman" pitchFamily="18" charset="0"/>
              </a:rPr>
              <a:t>Ohio is the </a:t>
            </a:r>
          </a:p>
          <a:p>
            <a:pPr algn="ctr"/>
            <a:r>
              <a:rPr lang="en-US" sz="2400">
                <a:solidFill>
                  <a:schemeClr val="accent6">
                    <a:lumMod val="75000"/>
                  </a:schemeClr>
                </a:solidFill>
                <a:latin typeface="Times New Roman" pitchFamily="18" charset="0"/>
                <a:cs typeface="Times New Roman" pitchFamily="18" charset="0"/>
              </a:rPr>
              <a:t>fourth-worst state in the nation for human trafficking</a:t>
            </a:r>
          </a:p>
        </p:txBody>
      </p:sp>
    </p:spTree>
    <p:extLst>
      <p:ext uri="{BB962C8B-B14F-4D97-AF65-F5344CB8AC3E}">
        <p14:creationId xmlns:p14="http://schemas.microsoft.com/office/powerpoint/2010/main" val="28529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044440" y="762000"/>
            <a:ext cx="4449184" cy="646331"/>
          </a:xfrm>
          <a:prstGeom prst="rect">
            <a:avLst/>
          </a:prstGeom>
          <a:noFill/>
        </p:spPr>
        <p:txBody>
          <a:bodyPr wrap="square" rtlCol="0">
            <a:spAutoFit/>
          </a:bodyPr>
          <a:lstStyle/>
          <a:p>
            <a:r>
              <a:rPr lang="en-US" sz="3600">
                <a:latin typeface="Arial Narrow" panose="020B0606020202030204" pitchFamily="34" charset="0"/>
              </a:rPr>
              <a:t>On the Margin-Bridges</a:t>
            </a:r>
          </a:p>
        </p:txBody>
      </p:sp>
      <p:pic>
        <p:nvPicPr>
          <p:cNvPr id="5123" name="Picture 3" descr="C:\Users\bev\Desktop\downloa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01" y="2173041"/>
            <a:ext cx="3619342" cy="19828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92548" y="2787993"/>
            <a:ext cx="4752545" cy="3139321"/>
          </a:xfrm>
          <a:prstGeom prst="rect">
            <a:avLst/>
          </a:prstGeom>
          <a:noFill/>
        </p:spPr>
        <p:txBody>
          <a:bodyPr wrap="square" rtlCol="0">
            <a:spAutoFit/>
          </a:bodyPr>
          <a:lstStyle/>
          <a:p>
            <a:pPr marL="285750" indent="-285750">
              <a:buFont typeface="Wingdings" pitchFamily="2" charset="2"/>
              <a:buChar char="Ø"/>
            </a:pPr>
            <a:r>
              <a:rPr lang="en-US">
                <a:latin typeface="Lucida Bright" pitchFamily="18" charset="0"/>
                <a:cs typeface="Times New Roman" pitchFamily="18" charset="0"/>
              </a:rPr>
              <a:t>Housing</a:t>
            </a:r>
          </a:p>
          <a:p>
            <a:pPr marL="285750" indent="-285750">
              <a:buFont typeface="Wingdings" pitchFamily="2" charset="2"/>
              <a:buChar char="Ø"/>
            </a:pPr>
            <a:endParaRPr lang="en-US">
              <a:latin typeface="Lucida Bright" pitchFamily="18" charset="0"/>
              <a:cs typeface="Times New Roman" pitchFamily="18" charset="0"/>
            </a:endParaRPr>
          </a:p>
          <a:p>
            <a:pPr marL="285750" indent="-285750">
              <a:buFont typeface="Wingdings" pitchFamily="2" charset="2"/>
              <a:buChar char="Ø"/>
            </a:pPr>
            <a:r>
              <a:rPr lang="en-US">
                <a:latin typeface="Lucida Bright" pitchFamily="18" charset="0"/>
                <a:cs typeface="Times New Roman" pitchFamily="18" charset="0"/>
              </a:rPr>
              <a:t>Physical and behavioral health services</a:t>
            </a:r>
          </a:p>
          <a:p>
            <a:pPr marL="285750" indent="-285750">
              <a:buFont typeface="Wingdings" pitchFamily="2" charset="2"/>
              <a:buChar char="Ø"/>
            </a:pPr>
            <a:endParaRPr lang="en-US">
              <a:latin typeface="Lucida Bright" pitchFamily="18" charset="0"/>
              <a:cs typeface="Times New Roman" pitchFamily="18" charset="0"/>
            </a:endParaRPr>
          </a:p>
          <a:p>
            <a:pPr marL="285750" indent="-285750">
              <a:buFont typeface="Wingdings" pitchFamily="2" charset="2"/>
              <a:buChar char="Ø"/>
            </a:pPr>
            <a:r>
              <a:rPr lang="en-US">
                <a:latin typeface="Lucida Bright" pitchFamily="18" charset="0"/>
                <a:cs typeface="Times New Roman" pitchFamily="18" charset="0"/>
              </a:rPr>
              <a:t>Life skills</a:t>
            </a:r>
          </a:p>
          <a:p>
            <a:pPr marL="285750" indent="-285750">
              <a:buFont typeface="Wingdings" pitchFamily="2" charset="2"/>
              <a:buChar char="Ø"/>
            </a:pPr>
            <a:endParaRPr lang="en-US">
              <a:latin typeface="Lucida Bright" pitchFamily="18" charset="0"/>
              <a:cs typeface="Times New Roman" pitchFamily="18" charset="0"/>
            </a:endParaRPr>
          </a:p>
          <a:p>
            <a:pPr marL="285750" indent="-285750">
              <a:buFont typeface="Wingdings" pitchFamily="2" charset="2"/>
              <a:buChar char="Ø"/>
            </a:pPr>
            <a:r>
              <a:rPr lang="en-US">
                <a:latin typeface="Lucida Bright" pitchFamily="18" charset="0"/>
                <a:cs typeface="Times New Roman" pitchFamily="18" charset="0"/>
              </a:rPr>
              <a:t>Educational and employment opportunities</a:t>
            </a:r>
          </a:p>
          <a:p>
            <a:pPr marL="285750" indent="-285750">
              <a:buFont typeface="Wingdings" pitchFamily="2" charset="2"/>
              <a:buChar char="Ø"/>
            </a:pPr>
            <a:endParaRPr lang="en-US">
              <a:latin typeface="Lucida Bright" pitchFamily="18" charset="0"/>
              <a:cs typeface="Times New Roman" pitchFamily="18" charset="0"/>
            </a:endParaRPr>
          </a:p>
          <a:p>
            <a:pPr marL="285750" indent="-285750">
              <a:buFont typeface="Wingdings" pitchFamily="2" charset="2"/>
              <a:buChar char="Ø"/>
            </a:pPr>
            <a:r>
              <a:rPr lang="en-US">
                <a:latin typeface="Lucida Bright" pitchFamily="18" charset="0"/>
                <a:cs typeface="Times New Roman" pitchFamily="18" charset="0"/>
              </a:rPr>
              <a:t>Self-advocacy skills</a:t>
            </a:r>
          </a:p>
        </p:txBody>
      </p:sp>
      <p:sp>
        <p:nvSpPr>
          <p:cNvPr id="6" name="TextBox 5"/>
          <p:cNvSpPr txBox="1"/>
          <p:nvPr/>
        </p:nvSpPr>
        <p:spPr>
          <a:xfrm>
            <a:off x="4130211" y="2271209"/>
            <a:ext cx="3929887" cy="400110"/>
          </a:xfrm>
          <a:prstGeom prst="rect">
            <a:avLst/>
          </a:prstGeom>
          <a:noFill/>
        </p:spPr>
        <p:txBody>
          <a:bodyPr wrap="square" rtlCol="0">
            <a:spAutoFit/>
          </a:bodyPr>
          <a:lstStyle/>
          <a:p>
            <a:pPr algn="ctr"/>
            <a:r>
              <a:rPr lang="en-US" sz="2000" b="1">
                <a:latin typeface="Times New Roman" pitchFamily="18" charset="0"/>
                <a:cs typeface="Times New Roman" pitchFamily="18" charset="0"/>
              </a:rPr>
              <a:t>Promoting connections until 21</a:t>
            </a:r>
          </a:p>
        </p:txBody>
      </p:sp>
      <p:pic>
        <p:nvPicPr>
          <p:cNvPr id="5125" name="Picture 5" descr="Image result for foster care qu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47" y="4470669"/>
            <a:ext cx="2838450"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46986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303520" y="762000"/>
            <a:ext cx="3840480" cy="646331"/>
          </a:xfrm>
          <a:prstGeom prst="rect">
            <a:avLst/>
          </a:prstGeom>
          <a:noFill/>
        </p:spPr>
        <p:txBody>
          <a:bodyPr wrap="square" rtlCol="0">
            <a:spAutoFit/>
          </a:bodyPr>
          <a:lstStyle/>
          <a:p>
            <a:r>
              <a:rPr lang="en-US" sz="3600">
                <a:latin typeface="Arial Narrow" panose="020B0606020202030204" pitchFamily="34" charset="0"/>
              </a:rPr>
              <a:t>On the Margin-Myths</a:t>
            </a:r>
          </a:p>
        </p:txBody>
      </p:sp>
      <p:sp>
        <p:nvSpPr>
          <p:cNvPr id="7" name="TextBox 6"/>
          <p:cNvSpPr txBox="1"/>
          <p:nvPr/>
        </p:nvSpPr>
        <p:spPr>
          <a:xfrm>
            <a:off x="1941816" y="1824840"/>
            <a:ext cx="7034623" cy="400110"/>
          </a:xfrm>
          <a:prstGeom prst="rect">
            <a:avLst/>
          </a:prstGeom>
          <a:noFill/>
        </p:spPr>
        <p:txBody>
          <a:bodyPr wrap="square" rtlCol="0">
            <a:spAutoFit/>
          </a:bodyPr>
          <a:lstStyle/>
          <a:p>
            <a:r>
              <a:rPr lang="en-US" sz="2000">
                <a:solidFill>
                  <a:srgbClr val="0070C0"/>
                </a:solidFill>
                <a:latin typeface="Times New Roman" pitchFamily="18" charset="0"/>
                <a:cs typeface="Times New Roman" pitchFamily="18" charset="0"/>
              </a:rPr>
              <a:t>Myth- Trafficked kids will just return to being trafficked </a:t>
            </a:r>
          </a:p>
        </p:txBody>
      </p:sp>
      <p:sp>
        <p:nvSpPr>
          <p:cNvPr id="8" name="TextBox 7"/>
          <p:cNvSpPr txBox="1"/>
          <p:nvPr/>
        </p:nvSpPr>
        <p:spPr>
          <a:xfrm>
            <a:off x="1941816" y="2835083"/>
            <a:ext cx="6395660" cy="400110"/>
          </a:xfrm>
          <a:prstGeom prst="rect">
            <a:avLst/>
          </a:prstGeom>
          <a:noFill/>
        </p:spPr>
        <p:txBody>
          <a:bodyPr wrap="square" rtlCol="0">
            <a:spAutoFit/>
          </a:bodyPr>
          <a:lstStyle/>
          <a:p>
            <a:r>
              <a:rPr lang="en-US" sz="2000">
                <a:solidFill>
                  <a:srgbClr val="0070C0"/>
                </a:solidFill>
                <a:latin typeface="Times New Roman" pitchFamily="18" charset="0"/>
                <a:cs typeface="Times New Roman" pitchFamily="18" charset="0"/>
              </a:rPr>
              <a:t>Myth-  I can do little to address this huge problem</a:t>
            </a:r>
          </a:p>
        </p:txBody>
      </p:sp>
      <p:sp>
        <p:nvSpPr>
          <p:cNvPr id="9" name="AutoShape 8" descr="Image result for particular set of skil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particular set of skil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particular set of skill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Image result for particular set of skill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9" name="Picture 15" descr="C:\Users\bev\Desktop\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816" y="3632357"/>
            <a:ext cx="5406781" cy="27373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0800000" flipV="1">
            <a:off x="1941816" y="5649898"/>
            <a:ext cx="5867829" cy="461665"/>
          </a:xfrm>
          <a:prstGeom prst="rect">
            <a:avLst/>
          </a:prstGeom>
          <a:noFill/>
        </p:spPr>
        <p:txBody>
          <a:bodyPr wrap="square" rtlCol="0">
            <a:spAutoFit/>
          </a:bodyPr>
          <a:lstStyle/>
          <a:p>
            <a:r>
              <a:rPr lang="en-US" sz="2000" b="1">
                <a:solidFill>
                  <a:schemeClr val="bg1"/>
                </a:solidFill>
                <a:latin typeface="Times New Roman" pitchFamily="18" charset="0"/>
                <a:cs typeface="Times New Roman" pitchFamily="18" charset="0"/>
              </a:rPr>
              <a:t> </a:t>
            </a:r>
            <a:r>
              <a:rPr lang="en-US" sz="2400" b="1">
                <a:solidFill>
                  <a:schemeClr val="bg1"/>
                </a:solidFill>
                <a:latin typeface="Times New Roman" pitchFamily="18" charset="0"/>
                <a:cs typeface="Times New Roman" pitchFamily="18" charset="0"/>
              </a:rPr>
              <a:t>You have a very particular set of skills </a:t>
            </a:r>
          </a:p>
        </p:txBody>
      </p:sp>
    </p:spTree>
    <p:extLst>
      <p:ext uri="{BB962C8B-B14F-4D97-AF65-F5344CB8AC3E}">
        <p14:creationId xmlns:p14="http://schemas.microsoft.com/office/powerpoint/2010/main" val="244580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9"/>
                                        </p:tgtEl>
                                        <p:attrNameLst>
                                          <p:attrName>style.visibility</p:attrName>
                                        </p:attrNameLst>
                                      </p:cBhvr>
                                      <p:to>
                                        <p:strVal val="visible"/>
                                      </p:to>
                                    </p:set>
                                    <p:anim calcmode="lin" valueType="num">
                                      <p:cBhvr additive="base">
                                        <p:cTn id="13" dur="500" fill="hold"/>
                                        <p:tgtEl>
                                          <p:spTgt spid="6159"/>
                                        </p:tgtEl>
                                        <p:attrNameLst>
                                          <p:attrName>ppt_x</p:attrName>
                                        </p:attrNameLst>
                                      </p:cBhvr>
                                      <p:tavLst>
                                        <p:tav tm="0">
                                          <p:val>
                                            <p:strVal val="#ppt_x"/>
                                          </p:val>
                                        </p:tav>
                                        <p:tav tm="100000">
                                          <p:val>
                                            <p:strVal val="#ppt_x"/>
                                          </p:val>
                                        </p:tav>
                                      </p:tavLst>
                                    </p:anim>
                                    <p:anim calcmode="lin" valueType="num">
                                      <p:cBhvr additive="base">
                                        <p:cTn id="14"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602822" y="679806"/>
            <a:ext cx="5352836" cy="646331"/>
          </a:xfrm>
          <a:prstGeom prst="rect">
            <a:avLst/>
          </a:prstGeom>
          <a:noFill/>
        </p:spPr>
        <p:txBody>
          <a:bodyPr wrap="square" rtlCol="0">
            <a:spAutoFit/>
          </a:bodyPr>
          <a:lstStyle/>
          <a:p>
            <a:r>
              <a:rPr lang="en-US" sz="3600">
                <a:latin typeface="Arial Narrow" panose="020B0606020202030204" pitchFamily="34" charset="0"/>
              </a:rPr>
              <a:t>On the Margin-First Steps</a:t>
            </a:r>
          </a:p>
        </p:txBody>
      </p:sp>
      <p:sp>
        <p:nvSpPr>
          <p:cNvPr id="4" name="TextBox 3"/>
          <p:cNvSpPr txBox="1"/>
          <p:nvPr/>
        </p:nvSpPr>
        <p:spPr>
          <a:xfrm>
            <a:off x="3287730" y="2054831"/>
            <a:ext cx="5352836" cy="3508653"/>
          </a:xfrm>
          <a:prstGeom prst="rect">
            <a:avLst/>
          </a:prstGeom>
          <a:noFill/>
        </p:spPr>
        <p:txBody>
          <a:bodyPr wrap="square" rtlCol="0">
            <a:spAutoFit/>
          </a:bodyPr>
          <a:lstStyle/>
          <a:p>
            <a:pPr algn="ctr"/>
            <a:r>
              <a:rPr lang="en-US" sz="2000" b="1" i="1">
                <a:latin typeface="Times New Roman" pitchFamily="18" charset="0"/>
                <a:cs typeface="Times New Roman" pitchFamily="18" charset="0"/>
              </a:rPr>
              <a:t>See Something Say Something</a:t>
            </a:r>
          </a:p>
          <a:p>
            <a:endParaRPr lang="en-US" sz="2000" b="1" i="1">
              <a:latin typeface="Times New Roman" pitchFamily="18" charset="0"/>
              <a:cs typeface="Times New Roman" pitchFamily="18" charset="0"/>
            </a:endParaRPr>
          </a:p>
          <a:p>
            <a:pPr marL="1657350" lvl="3" indent="-285750">
              <a:buFont typeface="Wingdings" panose="05000000000000000000" pitchFamily="2" charset="2"/>
              <a:buChar char="Ø"/>
            </a:pPr>
            <a:r>
              <a:rPr lang="en-US" b="1" i="1">
                <a:solidFill>
                  <a:srgbClr val="0070C0"/>
                </a:solidFill>
                <a:latin typeface="Times New Roman" pitchFamily="18" charset="0"/>
                <a:cs typeface="Times New Roman" pitchFamily="18" charset="0"/>
              </a:rPr>
              <a:t>Dispel the myths</a:t>
            </a:r>
          </a:p>
          <a:p>
            <a:pPr marL="1657350" lvl="3" indent="-285750">
              <a:buFont typeface="Wingdings" panose="05000000000000000000" pitchFamily="2" charset="2"/>
              <a:buChar char="Ø"/>
            </a:pPr>
            <a:endParaRPr lang="en-US" b="1" i="1">
              <a:solidFill>
                <a:srgbClr val="0070C0"/>
              </a:solidFill>
              <a:latin typeface="Times New Roman" pitchFamily="18" charset="0"/>
              <a:cs typeface="Times New Roman" pitchFamily="18" charset="0"/>
            </a:endParaRPr>
          </a:p>
          <a:p>
            <a:pPr marL="1657350" lvl="3" indent="-285750">
              <a:buFont typeface="Wingdings" panose="05000000000000000000" pitchFamily="2" charset="2"/>
              <a:buChar char="Ø"/>
            </a:pPr>
            <a:r>
              <a:rPr lang="en-US" b="1" i="1">
                <a:solidFill>
                  <a:srgbClr val="0070C0"/>
                </a:solidFill>
                <a:latin typeface="Times New Roman" pitchFamily="18" charset="0"/>
                <a:cs typeface="Times New Roman" pitchFamily="18" charset="0"/>
              </a:rPr>
              <a:t>Understand</a:t>
            </a:r>
            <a:r>
              <a:rPr lang="en-US" b="1" i="1">
                <a:solidFill>
                  <a:srgbClr val="00B0F0"/>
                </a:solidFill>
                <a:latin typeface="Times New Roman" pitchFamily="18" charset="0"/>
                <a:cs typeface="Times New Roman" pitchFamily="18" charset="0"/>
              </a:rPr>
              <a:t> </a:t>
            </a:r>
            <a:r>
              <a:rPr lang="en-US" b="1" i="1">
                <a:solidFill>
                  <a:srgbClr val="0070C0"/>
                </a:solidFill>
                <a:latin typeface="Times New Roman" pitchFamily="18" charset="0"/>
                <a:cs typeface="Times New Roman" pitchFamily="18" charset="0"/>
              </a:rPr>
              <a:t>the problem</a:t>
            </a:r>
          </a:p>
          <a:p>
            <a:pPr marL="1657350" lvl="3" indent="-285750">
              <a:buFont typeface="Wingdings" panose="05000000000000000000" pitchFamily="2" charset="2"/>
              <a:buChar char="Ø"/>
            </a:pPr>
            <a:endParaRPr lang="en-US" b="1" i="1">
              <a:solidFill>
                <a:srgbClr val="0070C0"/>
              </a:solidFill>
              <a:latin typeface="Times New Roman" pitchFamily="18" charset="0"/>
              <a:cs typeface="Times New Roman" pitchFamily="18" charset="0"/>
            </a:endParaRPr>
          </a:p>
          <a:p>
            <a:pPr marL="1657350" lvl="3" indent="-285750">
              <a:buFont typeface="Wingdings" panose="05000000000000000000" pitchFamily="2" charset="2"/>
              <a:buChar char="Ø"/>
            </a:pPr>
            <a:r>
              <a:rPr lang="en-US" b="1" i="1">
                <a:solidFill>
                  <a:srgbClr val="0070C0"/>
                </a:solidFill>
                <a:latin typeface="Times New Roman" pitchFamily="18" charset="0"/>
                <a:cs typeface="Times New Roman" pitchFamily="18" charset="0"/>
              </a:rPr>
              <a:t>Recognize the red flags</a:t>
            </a:r>
          </a:p>
          <a:p>
            <a:pPr marL="1657350" lvl="3" indent="-285750">
              <a:buFont typeface="Wingdings" panose="05000000000000000000" pitchFamily="2" charset="2"/>
              <a:buChar char="Ø"/>
            </a:pPr>
            <a:endParaRPr lang="en-US" b="1" i="1">
              <a:solidFill>
                <a:srgbClr val="0070C0"/>
              </a:solidFill>
              <a:latin typeface="Times New Roman" pitchFamily="18" charset="0"/>
              <a:cs typeface="Times New Roman" pitchFamily="18" charset="0"/>
            </a:endParaRPr>
          </a:p>
          <a:p>
            <a:pPr marL="1657350" lvl="3" indent="-285750">
              <a:buFont typeface="Wingdings" panose="05000000000000000000" pitchFamily="2" charset="2"/>
              <a:buChar char="Ø"/>
            </a:pPr>
            <a:r>
              <a:rPr lang="en-US" b="1" i="1">
                <a:solidFill>
                  <a:srgbClr val="0070C0"/>
                </a:solidFill>
                <a:latin typeface="Times New Roman" pitchFamily="18" charset="0"/>
                <a:cs typeface="Times New Roman" pitchFamily="18" charset="0"/>
              </a:rPr>
              <a:t>Unite with others</a:t>
            </a:r>
          </a:p>
          <a:p>
            <a:pPr marL="1657350" lvl="3" indent="-285750">
              <a:buFont typeface="Wingdings" panose="05000000000000000000" pitchFamily="2" charset="2"/>
              <a:buChar char="Ø"/>
            </a:pPr>
            <a:endParaRPr lang="en-US" b="1" i="1">
              <a:solidFill>
                <a:srgbClr val="0070C0"/>
              </a:solidFill>
              <a:latin typeface="Times New Roman" pitchFamily="18" charset="0"/>
              <a:cs typeface="Times New Roman" pitchFamily="18" charset="0"/>
            </a:endParaRPr>
          </a:p>
          <a:p>
            <a:pPr marL="1657350" lvl="3" indent="-285750">
              <a:buFont typeface="Wingdings" panose="05000000000000000000" pitchFamily="2" charset="2"/>
              <a:buChar char="Ø"/>
            </a:pPr>
            <a:r>
              <a:rPr lang="en-US" b="1" i="1">
                <a:solidFill>
                  <a:srgbClr val="0070C0"/>
                </a:solidFill>
                <a:latin typeface="Times New Roman" pitchFamily="18" charset="0"/>
                <a:cs typeface="Times New Roman" pitchFamily="18" charset="0"/>
              </a:rPr>
              <a:t>Work in your community</a:t>
            </a:r>
          </a:p>
          <a:p>
            <a:pPr marL="342900" indent="-342900" algn="ctr">
              <a:buFont typeface="Wingdings" pitchFamily="2" charset="2"/>
              <a:buChar char="Ø"/>
            </a:pPr>
            <a:endParaRPr lang="en-US" sz="2000" b="1" i="1">
              <a:solidFill>
                <a:srgbClr val="00B0F0"/>
              </a:solidFill>
              <a:latin typeface="Times New Roman" pitchFamily="18" charset="0"/>
              <a:cs typeface="Times New Roman" pitchFamily="18" charset="0"/>
            </a:endParaRPr>
          </a:p>
        </p:txBody>
      </p:sp>
      <p:pic>
        <p:nvPicPr>
          <p:cNvPr id="7176" name="Picture 8" descr="Image result for foster care qu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99" y="2465796"/>
            <a:ext cx="2832921" cy="283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4084320" y="762000"/>
            <a:ext cx="5409304" cy="646331"/>
          </a:xfrm>
          <a:prstGeom prst="rect">
            <a:avLst/>
          </a:prstGeom>
          <a:noFill/>
        </p:spPr>
        <p:txBody>
          <a:bodyPr wrap="square" rtlCol="0">
            <a:spAutoFit/>
          </a:bodyPr>
          <a:lstStyle/>
          <a:p>
            <a:r>
              <a:rPr lang="en-US" sz="3600">
                <a:latin typeface="Arial Narrow" panose="020B0606020202030204" pitchFamily="34" charset="0"/>
              </a:rPr>
              <a:t>On the Margin-Second Steps </a:t>
            </a:r>
          </a:p>
        </p:txBody>
      </p:sp>
      <p:sp>
        <p:nvSpPr>
          <p:cNvPr id="3" name="TextBox 2"/>
          <p:cNvSpPr txBox="1"/>
          <p:nvPr/>
        </p:nvSpPr>
        <p:spPr>
          <a:xfrm>
            <a:off x="1119882" y="1889430"/>
            <a:ext cx="3750069" cy="923330"/>
          </a:xfrm>
          <a:prstGeom prst="rect">
            <a:avLst/>
          </a:prstGeom>
          <a:noFill/>
        </p:spPr>
        <p:txBody>
          <a:bodyPr wrap="square" rtlCol="0">
            <a:spAutoFit/>
          </a:bodyPr>
          <a:lstStyle/>
          <a:p>
            <a:r>
              <a:rPr lang="en-US" b="1" i="1"/>
              <a:t>Build community awareness person-to person and through your social media</a:t>
            </a:r>
          </a:p>
        </p:txBody>
      </p:sp>
      <p:sp>
        <p:nvSpPr>
          <p:cNvPr id="4" name="TextBox 3"/>
          <p:cNvSpPr txBox="1"/>
          <p:nvPr/>
        </p:nvSpPr>
        <p:spPr>
          <a:xfrm>
            <a:off x="6113124" y="2342508"/>
            <a:ext cx="2650732" cy="646331"/>
          </a:xfrm>
          <a:prstGeom prst="rect">
            <a:avLst/>
          </a:prstGeom>
          <a:noFill/>
        </p:spPr>
        <p:txBody>
          <a:bodyPr wrap="square" rtlCol="0">
            <a:spAutoFit/>
          </a:bodyPr>
          <a:lstStyle/>
          <a:p>
            <a:r>
              <a:rPr lang="en-US">
                <a:latin typeface="Aharoni" pitchFamily="2" charset="-79"/>
                <a:cs typeface="Aharoni" pitchFamily="2" charset="-79"/>
              </a:rPr>
              <a:t>Support legislation</a:t>
            </a:r>
          </a:p>
          <a:p>
            <a:endParaRPr lang="en-US">
              <a:latin typeface="Aharoni" pitchFamily="2" charset="-79"/>
              <a:cs typeface="Aharoni" pitchFamily="2" charset="-79"/>
            </a:endParaRPr>
          </a:p>
        </p:txBody>
      </p:sp>
      <p:sp>
        <p:nvSpPr>
          <p:cNvPr id="7" name="TextBox 6"/>
          <p:cNvSpPr txBox="1"/>
          <p:nvPr/>
        </p:nvSpPr>
        <p:spPr>
          <a:xfrm rot="10800000" flipV="1">
            <a:off x="585626" y="3857611"/>
            <a:ext cx="1682391" cy="1754326"/>
          </a:xfrm>
          <a:prstGeom prst="rect">
            <a:avLst/>
          </a:prstGeom>
          <a:noFill/>
        </p:spPr>
        <p:txBody>
          <a:bodyPr wrap="square" rtlCol="0">
            <a:spAutoFit/>
          </a:bodyPr>
          <a:lstStyle/>
          <a:p>
            <a:r>
              <a:rPr lang="en-US" b="1">
                <a:solidFill>
                  <a:srgbClr val="0070C0"/>
                </a:solidFill>
                <a:latin typeface="Bell MT" pitchFamily="18" charset="0"/>
              </a:rPr>
              <a:t>Learn more through training and practice trauma-informed care</a:t>
            </a:r>
          </a:p>
        </p:txBody>
      </p:sp>
      <p:sp>
        <p:nvSpPr>
          <p:cNvPr id="8" name="TextBox 7"/>
          <p:cNvSpPr txBox="1"/>
          <p:nvPr/>
        </p:nvSpPr>
        <p:spPr>
          <a:xfrm>
            <a:off x="5815173" y="3626778"/>
            <a:ext cx="2106202" cy="923330"/>
          </a:xfrm>
          <a:prstGeom prst="rect">
            <a:avLst/>
          </a:prstGeom>
          <a:noFill/>
        </p:spPr>
        <p:txBody>
          <a:bodyPr wrap="square" rtlCol="0">
            <a:spAutoFit/>
          </a:bodyPr>
          <a:lstStyle/>
          <a:p>
            <a:r>
              <a:rPr lang="en-US">
                <a:solidFill>
                  <a:srgbClr val="0070C0"/>
                </a:solidFill>
                <a:latin typeface="Lucida Bright" pitchFamily="18" charset="0"/>
              </a:rPr>
              <a:t>Watch for red flags; report to authorities</a:t>
            </a:r>
          </a:p>
        </p:txBody>
      </p:sp>
      <p:sp>
        <p:nvSpPr>
          <p:cNvPr id="9" name="TextBox 8"/>
          <p:cNvSpPr txBox="1"/>
          <p:nvPr/>
        </p:nvSpPr>
        <p:spPr>
          <a:xfrm>
            <a:off x="5815173" y="4993240"/>
            <a:ext cx="3580501" cy="369332"/>
          </a:xfrm>
          <a:prstGeom prst="rect">
            <a:avLst/>
          </a:prstGeom>
          <a:noFill/>
        </p:spPr>
        <p:txBody>
          <a:bodyPr wrap="square" rtlCol="0">
            <a:spAutoFit/>
          </a:bodyPr>
          <a:lstStyle/>
          <a:p>
            <a:r>
              <a:rPr lang="en-US" b="1">
                <a:latin typeface="Candara" pitchFamily="34" charset="0"/>
              </a:rPr>
              <a:t>Assist victims; offer support</a:t>
            </a:r>
          </a:p>
        </p:txBody>
      </p:sp>
      <p:sp>
        <p:nvSpPr>
          <p:cNvPr id="10" name="TextBox 9"/>
          <p:cNvSpPr txBox="1"/>
          <p:nvPr/>
        </p:nvSpPr>
        <p:spPr>
          <a:xfrm>
            <a:off x="2845942" y="5196243"/>
            <a:ext cx="3143378" cy="1200329"/>
          </a:xfrm>
          <a:prstGeom prst="rect">
            <a:avLst/>
          </a:prstGeom>
          <a:noFill/>
        </p:spPr>
        <p:txBody>
          <a:bodyPr wrap="square" rtlCol="0">
            <a:spAutoFit/>
          </a:bodyPr>
          <a:lstStyle/>
          <a:p>
            <a:r>
              <a:rPr lang="en-US"/>
              <a:t>Call the National Human Trafficking Hotline</a:t>
            </a:r>
          </a:p>
          <a:p>
            <a:r>
              <a:rPr lang="en-US"/>
              <a:t> (888-373-7888 to report suspected abuse)</a:t>
            </a:r>
          </a:p>
        </p:txBody>
      </p:sp>
      <p:sp>
        <p:nvSpPr>
          <p:cNvPr id="11" name="TextBox 10"/>
          <p:cNvSpPr txBox="1"/>
          <p:nvPr/>
        </p:nvSpPr>
        <p:spPr>
          <a:xfrm>
            <a:off x="2845942" y="2988839"/>
            <a:ext cx="2763748" cy="2031325"/>
          </a:xfrm>
          <a:prstGeom prst="rect">
            <a:avLst/>
          </a:prstGeom>
          <a:noFill/>
        </p:spPr>
        <p:txBody>
          <a:bodyPr wrap="square" rtlCol="0">
            <a:spAutoFit/>
          </a:bodyPr>
          <a:lstStyle/>
          <a:p>
            <a:pPr marL="285750" indent="-285750">
              <a:buFont typeface="Wingdings" pitchFamily="2" charset="2"/>
              <a:buChar char="Ø"/>
            </a:pPr>
            <a:r>
              <a:rPr lang="en-US">
                <a:solidFill>
                  <a:schemeClr val="accent6">
                    <a:lumMod val="75000"/>
                  </a:schemeClr>
                </a:solidFill>
              </a:rPr>
              <a:t>Encourage local schools to get involved</a:t>
            </a:r>
          </a:p>
          <a:p>
            <a:endParaRPr lang="en-US">
              <a:solidFill>
                <a:schemeClr val="accent6">
                  <a:lumMod val="75000"/>
                </a:schemeClr>
              </a:solidFill>
            </a:endParaRPr>
          </a:p>
          <a:p>
            <a:pPr marL="285750" indent="-285750">
              <a:buFont typeface="Wingdings" pitchFamily="2" charset="2"/>
              <a:buChar char="Ø"/>
            </a:pPr>
            <a:r>
              <a:rPr lang="en-US">
                <a:solidFill>
                  <a:schemeClr val="accent6">
                    <a:lumMod val="75000"/>
                  </a:schemeClr>
                </a:solidFill>
              </a:rPr>
              <a:t>Become a mentor</a:t>
            </a:r>
          </a:p>
          <a:p>
            <a:endParaRPr lang="en-US">
              <a:solidFill>
                <a:schemeClr val="accent6">
                  <a:lumMod val="75000"/>
                </a:schemeClr>
              </a:solidFill>
            </a:endParaRPr>
          </a:p>
          <a:p>
            <a:pPr marL="285750" indent="-285750">
              <a:buFont typeface="Wingdings" pitchFamily="2" charset="2"/>
              <a:buChar char="Ø"/>
            </a:pPr>
            <a:r>
              <a:rPr lang="en-US">
                <a:solidFill>
                  <a:schemeClr val="accent6">
                    <a:lumMod val="75000"/>
                  </a:schemeClr>
                </a:solidFill>
              </a:rPr>
              <a:t>Offer legal services when appropriate</a:t>
            </a:r>
          </a:p>
        </p:txBody>
      </p:sp>
    </p:spTree>
    <p:extLst>
      <p:ext uri="{BB962C8B-B14F-4D97-AF65-F5344CB8AC3E}">
        <p14:creationId xmlns:p14="http://schemas.microsoft.com/office/powerpoint/2010/main" val="3415133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614160" y="762000"/>
            <a:ext cx="2879464" cy="646331"/>
          </a:xfrm>
          <a:prstGeom prst="rect">
            <a:avLst/>
          </a:prstGeom>
          <a:noFill/>
        </p:spPr>
        <p:txBody>
          <a:bodyPr wrap="square" rtlCol="0">
            <a:spAutoFit/>
          </a:bodyPr>
          <a:lstStyle/>
          <a:p>
            <a:r>
              <a:rPr lang="en-US" sz="3600">
                <a:latin typeface="Arial Narrow" panose="020B0606020202030204" pitchFamily="34" charset="0"/>
              </a:rPr>
              <a:t>On the Margin</a:t>
            </a:r>
          </a:p>
        </p:txBody>
      </p:sp>
      <p:pic>
        <p:nvPicPr>
          <p:cNvPr id="12294" name="Picture 6" descr="Image result for foster care qu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28" y="1822639"/>
            <a:ext cx="4331972" cy="4331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42562" y="2883372"/>
            <a:ext cx="3010328" cy="1754326"/>
          </a:xfrm>
          <a:prstGeom prst="rect">
            <a:avLst/>
          </a:prstGeom>
          <a:noFill/>
        </p:spPr>
        <p:txBody>
          <a:bodyPr wrap="square" rtlCol="0">
            <a:spAutoFit/>
          </a:bodyPr>
          <a:lstStyle/>
          <a:p>
            <a:r>
              <a:rPr lang="en-US" b="1" i="1">
                <a:solidFill>
                  <a:srgbClr val="0070C0"/>
                </a:solidFill>
                <a:latin typeface="Times New Roman" pitchFamily="18" charset="0"/>
                <a:cs typeface="Times New Roman" pitchFamily="18" charset="0"/>
              </a:rPr>
              <a:t>You won’t ever regret being a hero.</a:t>
            </a:r>
          </a:p>
          <a:p>
            <a:endParaRPr lang="en-US" b="1" i="1">
              <a:solidFill>
                <a:srgbClr val="0070C0"/>
              </a:solidFill>
              <a:latin typeface="Times New Roman" pitchFamily="18" charset="0"/>
              <a:cs typeface="Times New Roman" pitchFamily="18" charset="0"/>
            </a:endParaRPr>
          </a:p>
          <a:p>
            <a:r>
              <a:rPr lang="en-US" b="1" i="1">
                <a:solidFill>
                  <a:srgbClr val="0070C0"/>
                </a:solidFill>
                <a:latin typeface="Times New Roman" pitchFamily="18" charset="0"/>
                <a:cs typeface="Times New Roman" pitchFamily="18" charset="0"/>
              </a:rPr>
              <a:t>The difference in your life is the difference you make in someone else’s.</a:t>
            </a:r>
          </a:p>
        </p:txBody>
      </p:sp>
    </p:spTree>
    <p:extLst>
      <p:ext uri="{BB962C8B-B14F-4D97-AF65-F5344CB8AC3E}">
        <p14:creationId xmlns:p14="http://schemas.microsoft.com/office/powerpoint/2010/main" val="411773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6583680" y="762000"/>
            <a:ext cx="2909944" cy="646331"/>
          </a:xfrm>
          <a:prstGeom prst="rect">
            <a:avLst/>
          </a:prstGeom>
          <a:noFill/>
        </p:spPr>
        <p:txBody>
          <a:bodyPr wrap="square" rtlCol="0">
            <a:spAutoFit/>
          </a:bodyPr>
          <a:lstStyle/>
          <a:p>
            <a:r>
              <a:rPr lang="en-US" sz="3600">
                <a:latin typeface="Arial Narrow" panose="020B0606020202030204" pitchFamily="34" charset="0"/>
              </a:rPr>
              <a:t>On the Margin</a:t>
            </a:r>
          </a:p>
        </p:txBody>
      </p:sp>
      <p:pic>
        <p:nvPicPr>
          <p:cNvPr id="3" name="Online Media 2" title="Foster Kids Are Prime Targets for Human Traffickers">
            <a:hlinkClick r:id="" action="ppaction://media"/>
            <a:extLst>
              <a:ext uri="{FF2B5EF4-FFF2-40B4-BE49-F238E27FC236}">
                <a16:creationId xmlns:a16="http://schemas.microsoft.com/office/drawing/2014/main" id="{ECDB22F6-475A-40E0-AD6B-4DDE52668ED5}"/>
              </a:ext>
            </a:extLst>
          </p:cNvPr>
          <p:cNvPicPr>
            <a:picLocks noRot="1" noChangeAspect="1"/>
          </p:cNvPicPr>
          <p:nvPr>
            <a:videoFile r:link="rId1"/>
          </p:nvPr>
        </p:nvPicPr>
        <p:blipFill>
          <a:blip r:embed="rId5"/>
          <a:stretch>
            <a:fillRect/>
          </a:stretch>
        </p:blipFill>
        <p:spPr>
          <a:xfrm>
            <a:off x="1066800" y="1714500"/>
            <a:ext cx="7867227" cy="4425315"/>
          </a:xfrm>
          <a:prstGeom prst="rect">
            <a:avLst/>
          </a:prstGeom>
        </p:spPr>
      </p:pic>
    </p:spTree>
    <p:extLst>
      <p:ext uri="{BB962C8B-B14F-4D97-AF65-F5344CB8AC3E}">
        <p14:creationId xmlns:p14="http://schemas.microsoft.com/office/powerpoint/2010/main" val="164203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373384" y="708917"/>
            <a:ext cx="3770615" cy="646331"/>
          </a:xfrm>
          <a:prstGeom prst="rect">
            <a:avLst/>
          </a:prstGeom>
          <a:noFill/>
        </p:spPr>
        <p:txBody>
          <a:bodyPr wrap="square" rtlCol="0">
            <a:spAutoFit/>
          </a:bodyPr>
          <a:lstStyle/>
          <a:p>
            <a:r>
              <a:rPr lang="en-US" sz="3600">
                <a:latin typeface="Arial Narrow" panose="020B0606020202030204" pitchFamily="34" charset="0"/>
              </a:rPr>
              <a:t>On the Margin-Myths </a:t>
            </a:r>
          </a:p>
        </p:txBody>
      </p:sp>
      <p:graphicFrame>
        <p:nvGraphicFramePr>
          <p:cNvPr id="5" name="Diagram 4">
            <a:extLst>
              <a:ext uri="{FF2B5EF4-FFF2-40B4-BE49-F238E27FC236}">
                <a16:creationId xmlns:a16="http://schemas.microsoft.com/office/drawing/2014/main" id="{841D91C9-4FEF-4CC7-9F4A-93BAF62656E8}"/>
              </a:ext>
            </a:extLst>
          </p:cNvPr>
          <p:cNvGraphicFramePr/>
          <p:nvPr>
            <p:extLst>
              <p:ext uri="{D42A27DB-BD31-4B8C-83A1-F6EECF244321}">
                <p14:modId xmlns:p14="http://schemas.microsoft.com/office/powerpoint/2010/main" val="1461676596"/>
              </p:ext>
            </p:extLst>
          </p:nvPr>
        </p:nvGraphicFramePr>
        <p:xfrm>
          <a:off x="1309403" y="1504121"/>
          <a:ext cx="7626710" cy="4770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31467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50E9E0-73F6-4A6E-9F96-B28EF11D1CB4}"/>
              </a:ext>
            </a:extLst>
          </p:cNvPr>
          <p:cNvSpPr txBox="1"/>
          <p:nvPr/>
        </p:nvSpPr>
        <p:spPr>
          <a:xfrm rot="10800000" flipV="1">
            <a:off x="873302" y="1942813"/>
            <a:ext cx="7643972" cy="289310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Trafficking Victims Protection Act</a:t>
            </a:r>
          </a:p>
          <a:p>
            <a:endParaRPr lang="en-US">
              <a:latin typeface="Times New Roman" panose="02020603050405020304" pitchFamily="18" charset="0"/>
              <a:cs typeface="Times New Roman" panose="02020603050405020304" pitchFamily="18" charset="0"/>
            </a:endParaRPr>
          </a:p>
          <a:p>
            <a:r>
              <a:rPr lang="en-US">
                <a:solidFill>
                  <a:srgbClr val="0070C0"/>
                </a:solidFill>
                <a:latin typeface="Times New Roman" panose="02020603050405020304" pitchFamily="18" charset="0"/>
                <a:cs typeface="Times New Roman" panose="02020603050405020304" pitchFamily="18" charset="0"/>
              </a:rPr>
              <a:t>“Any person under age 18 who is induced to perform sex under any circumstances and for any reason (sex for food, shelter, clothing) and any person of any age, who is induced to perform commercial sex through fraud, force, or coercion are being trafficked.”</a:t>
            </a:r>
          </a:p>
          <a:p>
            <a:endParaRPr lang="en-US">
              <a:solidFill>
                <a:srgbClr val="FF0000"/>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F87FD47-09A7-41A3-A727-F2DA6E5DAF87}"/>
              </a:ext>
            </a:extLst>
          </p:cNvPr>
          <p:cNvSpPr txBox="1"/>
          <p:nvPr/>
        </p:nvSpPr>
        <p:spPr>
          <a:xfrm>
            <a:off x="4100928" y="4500849"/>
            <a:ext cx="4770119" cy="1261884"/>
          </a:xfrm>
          <a:prstGeom prst="rect">
            <a:avLst/>
          </a:prstGeom>
          <a:noFill/>
        </p:spPr>
        <p:txBody>
          <a:bodyPr wrap="square" rtlCol="0">
            <a:spAutoFit/>
          </a:bodyPr>
          <a:lstStyle/>
          <a:p>
            <a:r>
              <a:rPr lang="en-US" sz="2000">
                <a:solidFill>
                  <a:srgbClr val="0070C0"/>
                </a:solidFill>
                <a:latin typeface="Times New Roman" panose="02020603050405020304" pitchFamily="18" charset="0"/>
                <a:cs typeface="Times New Roman" panose="02020603050405020304" pitchFamily="18" charset="0"/>
              </a:rPr>
              <a:t>Difference between child and adult is 60 </a:t>
            </a:r>
            <a:r>
              <a:rPr lang="en-US">
                <a:solidFill>
                  <a:srgbClr val="0070C0"/>
                </a:solidFill>
                <a:latin typeface="Times New Roman" panose="02020603050405020304" pitchFamily="18" charset="0"/>
                <a:cs typeface="Times New Roman" panose="02020603050405020304" pitchFamily="18" charset="0"/>
              </a:rPr>
              <a:t>seconds</a:t>
            </a:r>
            <a:r>
              <a:rPr lang="en-US" sz="2000">
                <a:solidFill>
                  <a:srgbClr val="0070C0"/>
                </a:solidFill>
                <a:latin typeface="Times New Roman" panose="02020603050405020304" pitchFamily="18" charset="0"/>
                <a:cs typeface="Times New Roman" panose="02020603050405020304" pitchFamily="18" charset="0"/>
              </a:rPr>
              <a:t> when turning 18</a:t>
            </a:r>
          </a:p>
          <a:p>
            <a:endParaRPr lang="en-US">
              <a:solidFill>
                <a:srgbClr val="0070C0"/>
              </a:solidFill>
            </a:endParaRPr>
          </a:p>
          <a:p>
            <a:endParaRPr lang="en-US">
              <a:solidFill>
                <a:srgbClr val="0070C0"/>
              </a:solidFill>
            </a:endParaRPr>
          </a:p>
        </p:txBody>
      </p:sp>
      <p:sp>
        <p:nvSpPr>
          <p:cNvPr id="3" name="TextBox 2"/>
          <p:cNvSpPr txBox="1"/>
          <p:nvPr/>
        </p:nvSpPr>
        <p:spPr>
          <a:xfrm>
            <a:off x="6485987" y="852755"/>
            <a:ext cx="3482196" cy="646331"/>
          </a:xfrm>
          <a:prstGeom prst="rect">
            <a:avLst/>
          </a:prstGeom>
          <a:noFill/>
        </p:spPr>
        <p:txBody>
          <a:bodyPr wrap="square" rtlCol="0">
            <a:spAutoFit/>
          </a:bodyPr>
          <a:lstStyle/>
          <a:p>
            <a:r>
              <a:rPr lang="en-US" sz="3600">
                <a:latin typeface="Arial Narrow" pitchFamily="34" charset="0"/>
              </a:rPr>
              <a:t>On the Margin</a:t>
            </a:r>
          </a:p>
        </p:txBody>
      </p:sp>
      <p:pic>
        <p:nvPicPr>
          <p:cNvPr id="3074" name="Picture 2" descr="Image result for human traffic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80" y="4072402"/>
            <a:ext cx="2809875"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363110" y="760288"/>
            <a:ext cx="3780890" cy="646331"/>
          </a:xfrm>
          <a:prstGeom prst="rect">
            <a:avLst/>
          </a:prstGeom>
          <a:noFill/>
        </p:spPr>
        <p:txBody>
          <a:bodyPr wrap="square" rtlCol="0">
            <a:spAutoFit/>
          </a:bodyPr>
          <a:lstStyle/>
          <a:p>
            <a:r>
              <a:rPr lang="en-US" sz="3600">
                <a:latin typeface="Arial Narrow" panose="020B0606020202030204" pitchFamily="34" charset="0"/>
              </a:rPr>
              <a:t>On the Margin-Myths</a:t>
            </a:r>
          </a:p>
        </p:txBody>
      </p:sp>
      <p:sp>
        <p:nvSpPr>
          <p:cNvPr id="3" name="TextBox 2"/>
          <p:cNvSpPr txBox="1"/>
          <p:nvPr/>
        </p:nvSpPr>
        <p:spPr>
          <a:xfrm>
            <a:off x="2088777" y="1545521"/>
            <a:ext cx="4792780"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Myth-  Most trafficking happens only abroad</a:t>
            </a:r>
          </a:p>
        </p:txBody>
      </p:sp>
      <p:sp>
        <p:nvSpPr>
          <p:cNvPr id="4" name="TextBox 3"/>
          <p:cNvSpPr txBox="1"/>
          <p:nvPr/>
        </p:nvSpPr>
        <p:spPr>
          <a:xfrm>
            <a:off x="546848" y="2421813"/>
            <a:ext cx="2904564" cy="646331"/>
          </a:xfrm>
          <a:prstGeom prst="rect">
            <a:avLst/>
          </a:prstGeom>
          <a:noFill/>
        </p:spPr>
        <p:txBody>
          <a:bodyPr wrap="square" rtlCol="0">
            <a:spAutoFit/>
          </a:bodyPr>
          <a:lstStyle/>
          <a:p>
            <a:r>
              <a:rPr lang="en-US" i="1">
                <a:solidFill>
                  <a:schemeClr val="accent6">
                    <a:lumMod val="75000"/>
                  </a:schemeClr>
                </a:solidFill>
                <a:latin typeface="Comic Sans MS" pitchFamily="66" charset="0"/>
                <a:cs typeface="Times New Roman" pitchFamily="18" charset="0"/>
              </a:rPr>
              <a:t>40.3 million trafficked victims worldwide</a:t>
            </a:r>
          </a:p>
        </p:txBody>
      </p:sp>
      <p:sp>
        <p:nvSpPr>
          <p:cNvPr id="5" name="TextBox 4"/>
          <p:cNvSpPr txBox="1"/>
          <p:nvPr/>
        </p:nvSpPr>
        <p:spPr>
          <a:xfrm>
            <a:off x="4214526" y="2857774"/>
            <a:ext cx="4929474" cy="369332"/>
          </a:xfrm>
          <a:prstGeom prst="rect">
            <a:avLst/>
          </a:prstGeom>
          <a:noFill/>
        </p:spPr>
        <p:txBody>
          <a:bodyPr wrap="square" rtlCol="0">
            <a:spAutoFit/>
          </a:bodyPr>
          <a:lstStyle/>
          <a:p>
            <a:r>
              <a:rPr lang="en-US" i="1">
                <a:solidFill>
                  <a:srgbClr val="0070C0"/>
                </a:solidFill>
                <a:latin typeface="Algerian" pitchFamily="82" charset="0"/>
                <a:cs typeface="Times New Roman" pitchFamily="18" charset="0"/>
              </a:rPr>
              <a:t>U.S. ranked 1 of 3 Worst worldwide</a:t>
            </a:r>
          </a:p>
        </p:txBody>
      </p:sp>
      <p:sp>
        <p:nvSpPr>
          <p:cNvPr id="7" name="TextBox 6"/>
          <p:cNvSpPr txBox="1"/>
          <p:nvPr/>
        </p:nvSpPr>
        <p:spPr>
          <a:xfrm>
            <a:off x="539048" y="4804396"/>
            <a:ext cx="3622537" cy="369332"/>
          </a:xfrm>
          <a:prstGeom prst="rect">
            <a:avLst/>
          </a:prstGeom>
          <a:noFill/>
        </p:spPr>
        <p:txBody>
          <a:bodyPr wrap="square" rtlCol="0">
            <a:spAutoFit/>
          </a:bodyPr>
          <a:lstStyle/>
          <a:p>
            <a:r>
              <a:rPr lang="en-US" i="1">
                <a:solidFill>
                  <a:srgbClr val="0070C0"/>
                </a:solidFill>
                <a:latin typeface="Baskerville Old Face" pitchFamily="18" charset="0"/>
                <a:cs typeface="Times New Roman" pitchFamily="18" charset="0"/>
              </a:rPr>
              <a:t>130 calls a day at National Hotline</a:t>
            </a:r>
          </a:p>
        </p:txBody>
      </p:sp>
      <p:sp>
        <p:nvSpPr>
          <p:cNvPr id="9" name="TextBox 8"/>
          <p:cNvSpPr txBox="1"/>
          <p:nvPr/>
        </p:nvSpPr>
        <p:spPr>
          <a:xfrm>
            <a:off x="4920294" y="4678261"/>
            <a:ext cx="4390251" cy="369332"/>
          </a:xfrm>
          <a:prstGeom prst="rect">
            <a:avLst/>
          </a:prstGeom>
          <a:noFill/>
        </p:spPr>
        <p:txBody>
          <a:bodyPr wrap="square" rtlCol="0">
            <a:spAutoFit/>
          </a:bodyPr>
          <a:lstStyle/>
          <a:p>
            <a:r>
              <a:rPr lang="en-US" i="1">
                <a:solidFill>
                  <a:schemeClr val="accent6">
                    <a:lumMod val="75000"/>
                  </a:schemeClr>
                </a:solidFill>
                <a:latin typeface="Consolas" pitchFamily="49" charset="0"/>
                <a:cs typeface="Consolas" pitchFamily="49" charset="0"/>
              </a:rPr>
              <a:t>AG’s office rescued 110 in 2019</a:t>
            </a:r>
          </a:p>
        </p:txBody>
      </p:sp>
      <p:sp>
        <p:nvSpPr>
          <p:cNvPr id="13" name="TextBox 12"/>
          <p:cNvSpPr txBox="1"/>
          <p:nvPr/>
        </p:nvSpPr>
        <p:spPr>
          <a:xfrm rot="10800000" flipV="1">
            <a:off x="833716" y="5630530"/>
            <a:ext cx="3092823" cy="369332"/>
          </a:xfrm>
          <a:prstGeom prst="rect">
            <a:avLst/>
          </a:prstGeom>
          <a:noFill/>
        </p:spPr>
        <p:txBody>
          <a:bodyPr wrap="square" rtlCol="0">
            <a:spAutoFit/>
          </a:bodyPr>
          <a:lstStyle/>
          <a:p>
            <a:r>
              <a:rPr lang="en-US" i="1">
                <a:solidFill>
                  <a:srgbClr val="0070C0"/>
                </a:solidFill>
                <a:latin typeface="Bookman Old Style" pitchFamily="18" charset="0"/>
                <a:cs typeface="Times New Roman" pitchFamily="18" charset="0"/>
              </a:rPr>
              <a:t>300,000 at-risk children</a:t>
            </a:r>
          </a:p>
        </p:txBody>
      </p:sp>
      <p:sp>
        <p:nvSpPr>
          <p:cNvPr id="15" name="TextBox 14"/>
          <p:cNvSpPr txBox="1"/>
          <p:nvPr/>
        </p:nvSpPr>
        <p:spPr>
          <a:xfrm>
            <a:off x="4572000" y="5451381"/>
            <a:ext cx="4086792" cy="646331"/>
          </a:xfrm>
          <a:prstGeom prst="rect">
            <a:avLst/>
          </a:prstGeom>
          <a:noFill/>
        </p:spPr>
        <p:txBody>
          <a:bodyPr wrap="square" rtlCol="0">
            <a:spAutoFit/>
          </a:bodyPr>
          <a:lstStyle/>
          <a:p>
            <a:r>
              <a:rPr lang="en-US" i="1">
                <a:solidFill>
                  <a:srgbClr val="0070C0"/>
                </a:solidFill>
                <a:latin typeface="Brush Script MT" pitchFamily="66" charset="0"/>
                <a:cs typeface="Times New Roman" pitchFamily="18" charset="0"/>
              </a:rPr>
              <a:t>14% of missing children in 2018 were sex trafficked…88% had been in child welfare system</a:t>
            </a:r>
          </a:p>
        </p:txBody>
      </p:sp>
      <p:sp>
        <p:nvSpPr>
          <p:cNvPr id="16" name="TextBox 15"/>
          <p:cNvSpPr txBox="1"/>
          <p:nvPr/>
        </p:nvSpPr>
        <p:spPr>
          <a:xfrm>
            <a:off x="1744929" y="3541859"/>
            <a:ext cx="5654141" cy="984885"/>
          </a:xfrm>
          <a:prstGeom prst="rect">
            <a:avLst/>
          </a:prstGeom>
          <a:noFill/>
        </p:spPr>
        <p:txBody>
          <a:bodyPr wrap="square" rtlCol="0">
            <a:spAutoFit/>
          </a:bodyPr>
          <a:lstStyle/>
          <a:p>
            <a:r>
              <a:rPr lang="en-US" sz="2000" b="1" i="1">
                <a:latin typeface="Times New Roman" pitchFamily="18" charset="0"/>
                <a:cs typeface="Times New Roman" pitchFamily="18" charset="0"/>
              </a:rPr>
              <a:t>60% of trafficked victims were once in foster care</a:t>
            </a:r>
          </a:p>
          <a:p>
            <a:r>
              <a:rPr lang="en-US" sz="2000" b="1" i="1">
                <a:latin typeface="Times New Roman" pitchFamily="18" charset="0"/>
                <a:cs typeface="Times New Roman" pitchFamily="18" charset="0"/>
              </a:rPr>
              <a:t>12 to 14 average age of victim first being trafficked </a:t>
            </a:r>
          </a:p>
          <a:p>
            <a:endParaRPr lang="en-US" b="1" i="1">
              <a:latin typeface="Times New Roman" pitchFamily="18" charset="0"/>
              <a:cs typeface="Times New Roman" pitchFamily="18" charset="0"/>
            </a:endParaRPr>
          </a:p>
        </p:txBody>
      </p:sp>
    </p:spTree>
    <p:extLst>
      <p:ext uri="{BB962C8B-B14F-4D97-AF65-F5344CB8AC3E}">
        <p14:creationId xmlns:p14="http://schemas.microsoft.com/office/powerpoint/2010/main" val="987855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3"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337175" y="710152"/>
            <a:ext cx="3806825" cy="646331"/>
          </a:xfrm>
          <a:prstGeom prst="rect">
            <a:avLst/>
          </a:prstGeom>
          <a:noFill/>
        </p:spPr>
        <p:txBody>
          <a:bodyPr wrap="square" rtlCol="0">
            <a:spAutoFit/>
          </a:bodyPr>
          <a:lstStyle/>
          <a:p>
            <a:r>
              <a:rPr lang="en-US" sz="3600">
                <a:latin typeface="Arial Narrow" panose="020B0606020202030204" pitchFamily="34" charset="0"/>
              </a:rPr>
              <a:t>On the Margin-Myths</a:t>
            </a:r>
          </a:p>
        </p:txBody>
      </p:sp>
      <p:sp>
        <p:nvSpPr>
          <p:cNvPr id="3" name="TextBox 2"/>
          <p:cNvSpPr txBox="1"/>
          <p:nvPr/>
        </p:nvSpPr>
        <p:spPr>
          <a:xfrm>
            <a:off x="174661" y="1873623"/>
            <a:ext cx="9745701" cy="400110"/>
          </a:xfrm>
          <a:prstGeom prst="rect">
            <a:avLst/>
          </a:prstGeom>
          <a:noFill/>
        </p:spPr>
        <p:txBody>
          <a:bodyPr wrap="square" rtlCol="0">
            <a:spAutoFit/>
          </a:bodyPr>
          <a:lstStyle/>
          <a:p>
            <a:r>
              <a:rPr lang="en-US" sz="2000" b="1">
                <a:latin typeface="Times New Roman" pitchFamily="18" charset="0"/>
                <a:cs typeface="Times New Roman" pitchFamily="18" charset="0"/>
              </a:rPr>
              <a:t>Myth-  In the U.S. trafficked victims are only immigrants and foreign nationals</a:t>
            </a:r>
          </a:p>
        </p:txBody>
      </p:sp>
      <p:sp>
        <p:nvSpPr>
          <p:cNvPr id="8" name="Rectangle 7"/>
          <p:cNvSpPr/>
          <p:nvPr/>
        </p:nvSpPr>
        <p:spPr>
          <a:xfrm>
            <a:off x="510988" y="2796988"/>
            <a:ext cx="4975412" cy="3139321"/>
          </a:xfrm>
          <a:prstGeom prst="rect">
            <a:avLst/>
          </a:prstGeom>
        </p:spPr>
        <p:txBody>
          <a:bodyPr wrap="square">
            <a:spAutoFit/>
          </a:bodyPr>
          <a:lstStyle/>
          <a:p>
            <a:pPr lvl="0"/>
            <a:r>
              <a:rPr lang="en-US">
                <a:solidFill>
                  <a:prstClr val="black"/>
                </a:solidFill>
                <a:latin typeface="Times New Roman" panose="02020603050405020304" pitchFamily="18" charset="0"/>
                <a:cs typeface="Times New Roman" panose="02020603050405020304" pitchFamily="18" charset="0"/>
              </a:rPr>
              <a:t>LGBTQ community</a:t>
            </a:r>
          </a:p>
          <a:p>
            <a:pPr lvl="0"/>
            <a:endParaRPr lang="en-US">
              <a:solidFill>
                <a:prstClr val="black"/>
              </a:solidFill>
              <a:latin typeface="Times New Roman" panose="02020603050405020304" pitchFamily="18" charset="0"/>
              <a:cs typeface="Times New Roman" panose="02020603050405020304" pitchFamily="18" charset="0"/>
            </a:endParaRPr>
          </a:p>
          <a:p>
            <a:pPr lvl="0"/>
            <a:r>
              <a:rPr lang="en-US">
                <a:solidFill>
                  <a:prstClr val="black"/>
                </a:solidFill>
                <a:latin typeface="Times New Roman" panose="02020603050405020304" pitchFamily="18" charset="0"/>
                <a:cs typeface="Times New Roman" panose="02020603050405020304" pitchFamily="18" charset="0"/>
              </a:rPr>
              <a:t>Kids with disabilities</a:t>
            </a:r>
          </a:p>
          <a:p>
            <a:pPr lvl="0"/>
            <a:endParaRPr lang="en-US">
              <a:solidFill>
                <a:prstClr val="black"/>
              </a:solidFill>
              <a:latin typeface="Times New Roman" panose="02020603050405020304" pitchFamily="18" charset="0"/>
              <a:cs typeface="Times New Roman" panose="02020603050405020304" pitchFamily="18" charset="0"/>
            </a:endParaRPr>
          </a:p>
          <a:p>
            <a:pPr lvl="0"/>
            <a:r>
              <a:rPr lang="en-US">
                <a:solidFill>
                  <a:prstClr val="black"/>
                </a:solidFill>
                <a:latin typeface="Times New Roman" panose="02020603050405020304" pitchFamily="18" charset="0"/>
                <a:cs typeface="Times New Roman" panose="02020603050405020304" pitchFamily="18" charset="0"/>
              </a:rPr>
              <a:t>Racial/ethnic minorities</a:t>
            </a:r>
          </a:p>
          <a:p>
            <a:pPr lvl="0"/>
            <a:endParaRPr lang="en-US">
              <a:solidFill>
                <a:prstClr val="black"/>
              </a:solidFill>
              <a:latin typeface="Times New Roman" panose="02020603050405020304" pitchFamily="18" charset="0"/>
              <a:cs typeface="Times New Roman" panose="02020603050405020304" pitchFamily="18" charset="0"/>
            </a:endParaRPr>
          </a:p>
          <a:p>
            <a:pPr lvl="0"/>
            <a:r>
              <a:rPr lang="en-US">
                <a:solidFill>
                  <a:prstClr val="black"/>
                </a:solidFill>
                <a:latin typeface="Times New Roman" panose="02020603050405020304" pitchFamily="18" charset="0"/>
                <a:cs typeface="Times New Roman" panose="02020603050405020304" pitchFamily="18" charset="0"/>
              </a:rPr>
              <a:t>Native Americans</a:t>
            </a:r>
          </a:p>
          <a:p>
            <a:pPr lvl="0"/>
            <a:endParaRPr lang="en-US">
              <a:solidFill>
                <a:prstClr val="black"/>
              </a:solidFill>
              <a:latin typeface="Times New Roman" panose="02020603050405020304" pitchFamily="18" charset="0"/>
              <a:cs typeface="Times New Roman" panose="02020603050405020304" pitchFamily="18" charset="0"/>
            </a:endParaRPr>
          </a:p>
          <a:p>
            <a:pPr lvl="0"/>
            <a:r>
              <a:rPr lang="en-US">
                <a:solidFill>
                  <a:prstClr val="black"/>
                </a:solidFill>
                <a:latin typeface="Times New Roman" panose="02020603050405020304" pitchFamily="18" charset="0"/>
                <a:cs typeface="Times New Roman" panose="02020603050405020304" pitchFamily="18" charset="0"/>
              </a:rPr>
              <a:t>Kids with a history of substance abuse</a:t>
            </a:r>
          </a:p>
          <a:p>
            <a:pPr lvl="0"/>
            <a:endParaRPr lang="en-US">
              <a:solidFill>
                <a:prstClr val="black"/>
              </a:solidFill>
              <a:latin typeface="Times New Roman" panose="02020603050405020304" pitchFamily="18" charset="0"/>
              <a:cs typeface="Times New Roman" panose="02020603050405020304" pitchFamily="18" charset="0"/>
            </a:endParaRPr>
          </a:p>
          <a:p>
            <a:pPr lvl="0"/>
            <a:r>
              <a:rPr lang="en-US">
                <a:solidFill>
                  <a:prstClr val="black"/>
                </a:solidFill>
                <a:latin typeface="Times New Roman" panose="02020603050405020304" pitchFamily="18" charset="0"/>
                <a:cs typeface="Times New Roman" panose="02020603050405020304" pitchFamily="18" charset="0"/>
              </a:rPr>
              <a:t>Children in juvenile justice system</a:t>
            </a:r>
          </a:p>
        </p:txBody>
      </p:sp>
      <p:pic>
        <p:nvPicPr>
          <p:cNvPr id="1027" name="Picture 3" descr="C:\Users\bev\Desktop\taped k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869" y="2501153"/>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afficked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7175" y="4493745"/>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3725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BBA96-00BB-4408-9C7F-CF82ADDD3A10}"/>
              </a:ext>
            </a:extLst>
          </p:cNvPr>
          <p:cNvSpPr txBox="1"/>
          <p:nvPr/>
        </p:nvSpPr>
        <p:spPr>
          <a:xfrm>
            <a:off x="5471160" y="770561"/>
            <a:ext cx="4244768" cy="646331"/>
          </a:xfrm>
          <a:prstGeom prst="rect">
            <a:avLst/>
          </a:prstGeom>
          <a:noFill/>
        </p:spPr>
        <p:txBody>
          <a:bodyPr wrap="square" rtlCol="0">
            <a:spAutoFit/>
          </a:bodyPr>
          <a:lstStyle/>
          <a:p>
            <a:r>
              <a:rPr lang="en-US" sz="3600">
                <a:latin typeface="Arial Narrow" panose="020B0606020202030204" pitchFamily="34" charset="0"/>
              </a:rPr>
              <a:t>On the Margin-Myths </a:t>
            </a:r>
          </a:p>
        </p:txBody>
      </p:sp>
      <p:graphicFrame>
        <p:nvGraphicFramePr>
          <p:cNvPr id="6" name="Diagram 5"/>
          <p:cNvGraphicFramePr/>
          <p:nvPr>
            <p:extLst>
              <p:ext uri="{D42A27DB-BD31-4B8C-83A1-F6EECF244321}">
                <p14:modId xmlns:p14="http://schemas.microsoft.com/office/powerpoint/2010/main" val="708206573"/>
              </p:ext>
            </p:extLst>
          </p:nvPr>
        </p:nvGraphicFramePr>
        <p:xfrm>
          <a:off x="1524000" y="195281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rot="10800000" flipV="1">
            <a:off x="509292" y="2769956"/>
            <a:ext cx="2507239" cy="461665"/>
          </a:xfrm>
          <a:prstGeom prst="rect">
            <a:avLst/>
          </a:prstGeom>
          <a:noFill/>
        </p:spPr>
        <p:txBody>
          <a:bodyPr wrap="square" rtlCol="0">
            <a:spAutoFit/>
          </a:bodyPr>
          <a:lstStyle/>
          <a:p>
            <a:r>
              <a:rPr lang="en-US" sz="2400">
                <a:solidFill>
                  <a:schemeClr val="accent6">
                    <a:lumMod val="75000"/>
                  </a:schemeClr>
                </a:solidFill>
                <a:latin typeface="Times New Roman" pitchFamily="18" charset="0"/>
                <a:cs typeface="Times New Roman" pitchFamily="18" charset="0"/>
              </a:rPr>
              <a:t>A common thread</a:t>
            </a:r>
          </a:p>
        </p:txBody>
      </p:sp>
    </p:spTree>
    <p:extLst>
      <p:ext uri="{BB962C8B-B14F-4D97-AF65-F5344CB8AC3E}">
        <p14:creationId xmlns:p14="http://schemas.microsoft.com/office/powerpoint/2010/main" val="26650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ppt8380.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CF6021509344991CFAA05D5BA5B54" ma:contentTypeVersion="17" ma:contentTypeDescription="Create a new document." ma:contentTypeScope="" ma:versionID="0799ec8ce8c36faebdd5cb70bb13de30">
  <xsd:schema xmlns:xsd="http://www.w3.org/2001/XMLSchema" xmlns:xs="http://www.w3.org/2001/XMLSchema" xmlns:p="http://schemas.microsoft.com/office/2006/metadata/properties" xmlns:ns1="http://schemas.microsoft.com/sharepoint/v3" xmlns:ns2="3578ae20-a50c-4a27-87f7-76e26d98301f" xmlns:ns3="651352a1-a0da-4ae6-801b-892253312ab8" xmlns:ns4="767d5df3-310e-4c2d-b36a-63376a823cf2" targetNamespace="http://schemas.microsoft.com/office/2006/metadata/properties" ma:root="true" ma:fieldsID="03543c6ba8748ce1950962a0d5004599" ns1:_="" ns2:_="" ns3:_="" ns4:_="">
    <xsd:import namespace="http://schemas.microsoft.com/sharepoint/v3"/>
    <xsd:import namespace="3578ae20-a50c-4a27-87f7-76e26d98301f"/>
    <xsd:import namespace="651352a1-a0da-4ae6-801b-892253312ab8"/>
    <xsd:import namespace="767d5df3-310e-4c2d-b36a-63376a823cf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Notes0"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8ae20-a50c-4a27-87f7-76e26d983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1352a1-a0da-4ae6-801b-892253312ab8" elementFormDefault="qualified">
    <xsd:import namespace="http://schemas.microsoft.com/office/2006/documentManagement/types"/>
    <xsd:import namespace="http://schemas.microsoft.com/office/infopath/2007/PartnerControls"/>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67d5df3-310e-4c2d-b36a-63376a823cf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Notes0" ma:index="17" nillable="true" ma:displayName="Notes" ma:description="No Notes" ma:internalName="Notes0">
      <xsd:simpleType>
        <xsd:restriction base="dms:Note">
          <xsd:maxLength value="255"/>
        </xsd:restriction>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Notes0 xmlns="767d5df3-310e-4c2d-b36a-63376a823c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30A054-F410-4818-8C91-53F1B8CC09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78ae20-a50c-4a27-87f7-76e26d98301f"/>
    <ds:schemaRef ds:uri="651352a1-a0da-4ae6-801b-892253312ab8"/>
    <ds:schemaRef ds:uri="767d5df3-310e-4c2d-b36a-63376a823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9A9D74-0DD5-42A6-A721-DB2C983A57B1}">
  <ds:schemaRefs>
    <ds:schemaRef ds:uri="http://www.w3.org/XML/1998/namespace"/>
    <ds:schemaRef ds:uri="http://purl.org/dc/terms/"/>
    <ds:schemaRef ds:uri="http://purl.org/dc/elements/1.1/"/>
    <ds:schemaRef ds:uri="http://schemas.microsoft.com/office/2006/documentManagement/types"/>
    <ds:schemaRef ds:uri="3578ae20-a50c-4a27-87f7-76e26d98301f"/>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767d5df3-310e-4c2d-b36a-63376a823cf2"/>
    <ds:schemaRef ds:uri="651352a1-a0da-4ae6-801b-892253312ab8"/>
    <ds:schemaRef ds:uri="http://purl.org/dc/dcmitype/"/>
  </ds:schemaRefs>
</ds:datastoreItem>
</file>

<file path=customXml/itemProps3.xml><?xml version="1.0" encoding="utf-8"?>
<ds:datastoreItem xmlns:ds="http://schemas.openxmlformats.org/officeDocument/2006/customXml" ds:itemID="{AE0BC7AB-5200-4D9B-A822-3DA2E5711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ppt8380.tmp</Template>
  <TotalTime>0</TotalTime>
  <Words>5338</Words>
  <Application>Microsoft Office PowerPoint</Application>
  <PresentationFormat>On-screen Show (4:3)</PresentationFormat>
  <Paragraphs>929</Paragraphs>
  <Slides>45</Slides>
  <Notes>45</Notes>
  <HiddenSlides>0</HiddenSlides>
  <MMClips>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Aharoni</vt:lpstr>
      <vt:lpstr>Algerian</vt:lpstr>
      <vt:lpstr>Arial</vt:lpstr>
      <vt:lpstr>Arial Narrow</vt:lpstr>
      <vt:lpstr>Baskerville Old Face</vt:lpstr>
      <vt:lpstr>Bell MT</vt:lpstr>
      <vt:lpstr>Bookman Old Style</vt:lpstr>
      <vt:lpstr>Brush Script MT</vt:lpstr>
      <vt:lpstr>Calibri</vt:lpstr>
      <vt:lpstr>Candara</vt:lpstr>
      <vt:lpstr>Comic Sans MS</vt:lpstr>
      <vt:lpstr>Consolas</vt:lpstr>
      <vt:lpstr>Freestyle Script</vt:lpstr>
      <vt:lpstr>Lucida Bright</vt:lpstr>
      <vt:lpstr>Times New Roman</vt:lpstr>
      <vt:lpstr>Wingdings</vt:lpstr>
      <vt:lpstr>ppt8380.tmp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Lisa Ray</cp:lastModifiedBy>
  <cp:revision>1</cp:revision>
  <cp:lastPrinted>2020-03-03T20:22:54Z</cp:lastPrinted>
  <dcterms:created xsi:type="dcterms:W3CDTF">2019-10-24T14:26:20Z</dcterms:created>
  <dcterms:modified xsi:type="dcterms:W3CDTF">2020-06-01T15:49:46Z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0x010100C3FCF6021509344991CFAA05D5BA5B54</vt:lpwstr>
  </property>
</Properties>
</file>