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55"/>
  </p:notesMasterIdLst>
  <p:sldIdLst>
    <p:sldId id="256" r:id="rId5"/>
    <p:sldId id="285" r:id="rId6"/>
    <p:sldId id="303" r:id="rId7"/>
    <p:sldId id="304" r:id="rId8"/>
    <p:sldId id="305" r:id="rId9"/>
    <p:sldId id="306" r:id="rId10"/>
    <p:sldId id="307" r:id="rId11"/>
    <p:sldId id="309" r:id="rId12"/>
    <p:sldId id="311" r:id="rId13"/>
    <p:sldId id="314" r:id="rId14"/>
    <p:sldId id="312" r:id="rId15"/>
    <p:sldId id="349" r:id="rId16"/>
    <p:sldId id="318" r:id="rId17"/>
    <p:sldId id="315" r:id="rId18"/>
    <p:sldId id="308" r:id="rId19"/>
    <p:sldId id="316" r:id="rId20"/>
    <p:sldId id="350" r:id="rId21"/>
    <p:sldId id="319" r:id="rId22"/>
    <p:sldId id="352" r:id="rId23"/>
    <p:sldId id="321" r:id="rId24"/>
    <p:sldId id="320" r:id="rId25"/>
    <p:sldId id="325" r:id="rId26"/>
    <p:sldId id="324" r:id="rId27"/>
    <p:sldId id="326" r:id="rId28"/>
    <p:sldId id="323" r:id="rId29"/>
    <p:sldId id="317" r:id="rId30"/>
    <p:sldId id="329" r:id="rId31"/>
    <p:sldId id="354" r:id="rId32"/>
    <p:sldId id="355" r:id="rId33"/>
    <p:sldId id="333" r:id="rId34"/>
    <p:sldId id="331" r:id="rId35"/>
    <p:sldId id="330" r:id="rId36"/>
    <p:sldId id="334" r:id="rId37"/>
    <p:sldId id="356" r:id="rId38"/>
    <p:sldId id="335" r:id="rId39"/>
    <p:sldId id="339" r:id="rId40"/>
    <p:sldId id="328" r:id="rId41"/>
    <p:sldId id="336" r:id="rId42"/>
    <p:sldId id="337" r:id="rId43"/>
    <p:sldId id="340" r:id="rId44"/>
    <p:sldId id="341" r:id="rId45"/>
    <p:sldId id="357" r:id="rId46"/>
    <p:sldId id="358" r:id="rId47"/>
    <p:sldId id="338" r:id="rId48"/>
    <p:sldId id="345" r:id="rId49"/>
    <p:sldId id="359" r:id="rId50"/>
    <p:sldId id="360" r:id="rId51"/>
    <p:sldId id="342" r:id="rId52"/>
    <p:sldId id="343" r:id="rId53"/>
    <p:sldId id="346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v Graves" initials="BG" lastIdx="1" clrIdx="0">
    <p:extLst>
      <p:ext uri="{19B8F6BF-5375-455C-9EA6-DF929625EA0E}">
        <p15:presenceInfo xmlns="" xmlns:p15="http://schemas.microsoft.com/office/powerpoint/2012/main" userId="S::bgraves@osbf.net::daddf667-9e89-4b22-8e64-50e127fc82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0" autoAdjust="0"/>
    <p:restoredTop sz="82394" autoAdjust="0"/>
  </p:normalViewPr>
  <p:slideViewPr>
    <p:cSldViewPr snapToGrid="0" snapToObjects="1">
      <p:cViewPr varScale="1">
        <p:scale>
          <a:sx n="74" d="100"/>
          <a:sy n="74" d="100"/>
        </p:scale>
        <p:origin x="-154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C4484-D1F0-43F9-90C6-D8EBC7D5CD6D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3B8F4-148D-4AA3-B7BC-29AF9FE6A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70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3B8F4-148D-4AA3-B7BC-29AF9FE6AD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4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3B8F4-148D-4AA3-B7BC-29AF9FE6AD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4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3B8F4-148D-4AA3-B7BC-29AF9FE6AD2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98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3B8F4-148D-4AA3-B7BC-29AF9FE6AD2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72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7756E-2338-B04D-8DEF-8D68D8301AD7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3775-2DF5-3544-A643-FCF1AF369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9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7756E-2338-B04D-8DEF-8D68D8301AD7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C3775-2DF5-3544-A643-FCF1AF369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8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="" xmlns:a16="http://schemas.microsoft.com/office/drawing/2014/main" id="{41A4540C-8BD2-4C4F-8E45-CB290CB5D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Freedom Independence Transition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C91FAE92-8DF9-41E8-8CD8-0994B9F05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169" y="3600450"/>
            <a:ext cx="2123661" cy="231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49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EAA2A452-C817-45F3-B10E-1A8BA59E6B16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4721225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en-US" sz="2800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7A356D7-C4EC-493B-AB8D-F50D08635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7" y="4953000"/>
            <a:ext cx="110331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6884998-18D2-476A-BB94-15D8C3E14C18}"/>
              </a:ext>
            </a:extLst>
          </p:cNvPr>
          <p:cNvSpPr txBox="1">
            <a:spLocks/>
          </p:cNvSpPr>
          <p:nvPr/>
        </p:nvSpPr>
        <p:spPr>
          <a:xfrm>
            <a:off x="611188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38660" y="555341"/>
            <a:ext cx="4634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Handling Money </a:t>
            </a:r>
            <a:r>
              <a:rPr lang="en-US" sz="3600" dirty="0" smtClean="0">
                <a:latin typeface="Arial Narrow" pitchFamily="34" charset="0"/>
              </a:rPr>
              <a:t>Matters</a:t>
            </a:r>
            <a:endParaRPr lang="en-US" sz="3600" dirty="0">
              <a:latin typeface="Arial Narrow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0"/>
            <a:ext cx="508635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96621" y="5065160"/>
            <a:ext cx="4858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What is a credit score?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16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EAA2A452-C817-45F3-B10E-1A8BA59E6B16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4721225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en-US" sz="2800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7A356D7-C4EC-493B-AB8D-F50D086357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7" y="4953000"/>
            <a:ext cx="110331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6884998-18D2-476A-BB94-15D8C3E14C18}"/>
              </a:ext>
            </a:extLst>
          </p:cNvPr>
          <p:cNvSpPr txBox="1">
            <a:spLocks/>
          </p:cNvSpPr>
          <p:nvPr/>
        </p:nvSpPr>
        <p:spPr>
          <a:xfrm>
            <a:off x="611188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38660" y="555341"/>
            <a:ext cx="4634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Handling Money </a:t>
            </a:r>
            <a:r>
              <a:rPr lang="en-US" sz="3600" dirty="0" smtClean="0">
                <a:latin typeface="Arial Narrow" pitchFamily="34" charset="0"/>
              </a:rPr>
              <a:t>Matters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2775" y="1600201"/>
            <a:ext cx="62606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Predetermined number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Summary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what you owe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C:\Users\bev\Desktop\number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929" y="2493525"/>
            <a:ext cx="3159958" cy="196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79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EAA2A452-C817-45F3-B10E-1A8BA59E6B16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4721225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en-US" sz="2800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7A356D7-C4EC-493B-AB8D-F50D086357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7" y="4953000"/>
            <a:ext cx="110331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6884998-18D2-476A-BB94-15D8C3E14C18}"/>
              </a:ext>
            </a:extLst>
          </p:cNvPr>
          <p:cNvSpPr txBox="1">
            <a:spLocks/>
          </p:cNvSpPr>
          <p:nvPr/>
        </p:nvSpPr>
        <p:spPr>
          <a:xfrm>
            <a:off x="611188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38660" y="555341"/>
            <a:ext cx="4634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Handling Money </a:t>
            </a:r>
            <a:r>
              <a:rPr lang="en-US" sz="3600" dirty="0" smtClean="0">
                <a:latin typeface="Arial Narrow" pitchFamily="34" charset="0"/>
              </a:rPr>
              <a:t>Matters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2775" y="1600201"/>
            <a:ext cx="67421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History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your payments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High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score = good credit</a:t>
            </a:r>
            <a:endParaRPr lang="en-US" sz="2800" dirty="0"/>
          </a:p>
        </p:txBody>
      </p:sp>
      <p:pic>
        <p:nvPicPr>
          <p:cNvPr id="10" name="Picture 2" descr="C:\Users\bev\Desktop\my credi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80" y="4189376"/>
            <a:ext cx="2859691" cy="152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Users\bev\Desktop\payment histor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862" y="1969069"/>
            <a:ext cx="2823681" cy="187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33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EAA2A452-C817-45F3-B10E-1A8BA59E6B16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4721225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en-US" sz="2800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7A356D7-C4EC-493B-AB8D-F50D08635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7" y="4953000"/>
            <a:ext cx="110331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6884998-18D2-476A-BB94-15D8C3E14C18}"/>
              </a:ext>
            </a:extLst>
          </p:cNvPr>
          <p:cNvSpPr txBox="1">
            <a:spLocks/>
          </p:cNvSpPr>
          <p:nvPr/>
        </p:nvSpPr>
        <p:spPr>
          <a:xfrm>
            <a:off x="611188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38660" y="555341"/>
            <a:ext cx="4634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Handling Money </a:t>
            </a:r>
            <a:r>
              <a:rPr lang="en-US" sz="3600" dirty="0" smtClean="0">
                <a:latin typeface="Arial Narrow" pitchFamily="34" charset="0"/>
              </a:rPr>
              <a:t>Matters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95600"/>
            <a:ext cx="35814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6237" y="1674688"/>
            <a:ext cx="6390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How can I find out what my credit score is?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56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EAA2A452-C817-45F3-B10E-1A8BA59E6B16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4721225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en-US" sz="2800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7A356D7-C4EC-493B-AB8D-F50D08635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7" y="4953000"/>
            <a:ext cx="110331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6884998-18D2-476A-BB94-15D8C3E14C18}"/>
              </a:ext>
            </a:extLst>
          </p:cNvPr>
          <p:cNvSpPr txBox="1">
            <a:spLocks/>
          </p:cNvSpPr>
          <p:nvPr/>
        </p:nvSpPr>
        <p:spPr>
          <a:xfrm>
            <a:off x="611188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38660" y="555341"/>
            <a:ext cx="4634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Handling Money </a:t>
            </a:r>
            <a:r>
              <a:rPr lang="en-US" sz="3600" dirty="0" smtClean="0">
                <a:latin typeface="Arial Narrow" pitchFamily="34" charset="0"/>
              </a:rPr>
              <a:t>Matters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9191" y="1600200"/>
            <a:ext cx="613880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Three major credit agencies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AnnualCreditReport.com</a:t>
            </a:r>
          </a:p>
        </p:txBody>
      </p:sp>
      <p:pic>
        <p:nvPicPr>
          <p:cNvPr id="8" name="Picture 6" descr="C:\Users\bev\Desktop\equifa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263" y="2390293"/>
            <a:ext cx="40322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C:\Users\bev\Desktop\experia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19450"/>
            <a:ext cx="3567113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C:\Users\bev\Desktop\transunion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4021654"/>
            <a:ext cx="40195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31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EAA2A452-C817-45F3-B10E-1A8BA59E6B16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4721225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en-US" sz="2800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7A356D7-C4EC-493B-AB8D-F50D08635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7" y="4953000"/>
            <a:ext cx="110331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6884998-18D2-476A-BB94-15D8C3E14C18}"/>
              </a:ext>
            </a:extLst>
          </p:cNvPr>
          <p:cNvSpPr txBox="1">
            <a:spLocks/>
          </p:cNvSpPr>
          <p:nvPr/>
        </p:nvSpPr>
        <p:spPr>
          <a:xfrm>
            <a:off x="611188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38660" y="555341"/>
            <a:ext cx="4634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Handling Money </a:t>
            </a:r>
            <a:r>
              <a:rPr lang="en-US" sz="3600" dirty="0" smtClean="0">
                <a:latin typeface="Arial Narrow" pitchFamily="34" charset="0"/>
              </a:rPr>
              <a:t>Matters</a:t>
            </a:r>
            <a:endParaRPr lang="en-US" sz="3600" dirty="0">
              <a:latin typeface="Arial Narrow" pitchFamily="34" charset="0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7" y="3132137"/>
            <a:ext cx="2514600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29493" y="2116476"/>
            <a:ext cx="5198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Can I improve a bad credit score?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19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EAA2A452-C817-45F3-B10E-1A8BA59E6B16}"/>
              </a:ext>
            </a:extLst>
          </p:cNvPr>
          <p:cNvSpPr txBox="1">
            <a:spLocks/>
          </p:cNvSpPr>
          <p:nvPr/>
        </p:nvSpPr>
        <p:spPr>
          <a:xfrm>
            <a:off x="362894" y="1497459"/>
            <a:ext cx="4721225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en-US" sz="2800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7A356D7-C4EC-493B-AB8D-F50D08635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7" y="4953000"/>
            <a:ext cx="110331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6884998-18D2-476A-BB94-15D8C3E14C18}"/>
              </a:ext>
            </a:extLst>
          </p:cNvPr>
          <p:cNvSpPr txBox="1">
            <a:spLocks/>
          </p:cNvSpPr>
          <p:nvPr/>
        </p:nvSpPr>
        <p:spPr>
          <a:xfrm>
            <a:off x="611188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38660" y="555341"/>
            <a:ext cx="4634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Handling Money </a:t>
            </a:r>
            <a:r>
              <a:rPr lang="en-US" sz="3600" dirty="0" smtClean="0">
                <a:latin typeface="Arial Narrow" pitchFamily="34" charset="0"/>
              </a:rPr>
              <a:t>Matters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3017" y="1724969"/>
            <a:ext cx="51285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Yes, but it won’t happen overnight...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Pay your bills on time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C:\Users\bev\Desktop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9342">
            <a:off x="3927908" y="3973368"/>
            <a:ext cx="1916108" cy="195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05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EAA2A452-C817-45F3-B10E-1A8BA59E6B16}"/>
              </a:ext>
            </a:extLst>
          </p:cNvPr>
          <p:cNvSpPr txBox="1">
            <a:spLocks/>
          </p:cNvSpPr>
          <p:nvPr/>
        </p:nvSpPr>
        <p:spPr>
          <a:xfrm>
            <a:off x="362894" y="1497459"/>
            <a:ext cx="4721225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en-US" sz="2800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7A356D7-C4EC-493B-AB8D-F50D08635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7" y="4953000"/>
            <a:ext cx="110331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6884998-18D2-476A-BB94-15D8C3E14C18}"/>
              </a:ext>
            </a:extLst>
          </p:cNvPr>
          <p:cNvSpPr txBox="1">
            <a:spLocks/>
          </p:cNvSpPr>
          <p:nvPr/>
        </p:nvSpPr>
        <p:spPr>
          <a:xfrm>
            <a:off x="611188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38660" y="555341"/>
            <a:ext cx="4634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Handling Money </a:t>
            </a:r>
            <a:r>
              <a:rPr lang="en-US" sz="3600" dirty="0" smtClean="0">
                <a:latin typeface="Arial Narrow" pitchFamily="34" charset="0"/>
              </a:rPr>
              <a:t>Matters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3017" y="1724969"/>
            <a:ext cx="51285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Pay off debt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Acquire no new debt</a:t>
            </a:r>
          </a:p>
        </p:txBody>
      </p:sp>
      <p:pic>
        <p:nvPicPr>
          <p:cNvPr id="8" name="Picture 2" descr="C:\Users\bev\Desktop\deb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4391">
            <a:off x="4905549" y="2282853"/>
            <a:ext cx="2242863" cy="157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bev\Desktop\no new deb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28" y="5264399"/>
            <a:ext cx="1184739" cy="112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43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EAA2A452-C817-45F3-B10E-1A8BA59E6B16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4721225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en-US" sz="2800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7A356D7-C4EC-493B-AB8D-F50D08635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7" y="4953000"/>
            <a:ext cx="110331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6884998-18D2-476A-BB94-15D8C3E14C18}"/>
              </a:ext>
            </a:extLst>
          </p:cNvPr>
          <p:cNvSpPr txBox="1">
            <a:spLocks/>
          </p:cNvSpPr>
          <p:nvPr/>
        </p:nvSpPr>
        <p:spPr>
          <a:xfrm>
            <a:off x="611188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38660" y="555341"/>
            <a:ext cx="4634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Handling Money </a:t>
            </a:r>
            <a:r>
              <a:rPr lang="en-US" sz="3600" dirty="0" smtClean="0">
                <a:latin typeface="Arial Narrow" pitchFamily="34" charset="0"/>
              </a:rPr>
              <a:t>Matters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1582" y="1831805"/>
            <a:ext cx="54778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Get a steady income</a:t>
            </a:r>
          </a:p>
          <a:p>
            <a:pPr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Picture 5" descr="C:\Users\bev\Desktop\job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7120">
            <a:off x="5509759" y="2713058"/>
            <a:ext cx="2015341" cy="150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C:\Users\bev\Desktop\wall street job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880" y="3467838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32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EAA2A452-C817-45F3-B10E-1A8BA59E6B16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4721225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en-US" sz="2800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7A356D7-C4EC-493B-AB8D-F50D08635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7" y="4953000"/>
            <a:ext cx="110331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6884998-18D2-476A-BB94-15D8C3E14C18}"/>
              </a:ext>
            </a:extLst>
          </p:cNvPr>
          <p:cNvSpPr txBox="1">
            <a:spLocks/>
          </p:cNvSpPr>
          <p:nvPr/>
        </p:nvSpPr>
        <p:spPr>
          <a:xfrm>
            <a:off x="611188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38660" y="555341"/>
            <a:ext cx="4634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Handling Money </a:t>
            </a:r>
            <a:r>
              <a:rPr lang="en-US" sz="3600" dirty="0" smtClean="0">
                <a:latin typeface="Arial Narrow" pitchFamily="34" charset="0"/>
              </a:rPr>
              <a:t>Matters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48968" y="1831805"/>
            <a:ext cx="61265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Stick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a monthly budget</a:t>
            </a:r>
          </a:p>
          <a:p>
            <a:pPr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Live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within your means</a:t>
            </a:r>
          </a:p>
        </p:txBody>
      </p:sp>
      <p:pic>
        <p:nvPicPr>
          <p:cNvPr id="8" name="Picture 2" descr="C:\Users\bev\Desktop\budget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24" y="2513962"/>
            <a:ext cx="1696127" cy="112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bev\Desktop\pig ja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281" y="3950937"/>
            <a:ext cx="1455506" cy="237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1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EAA2A452-C817-45F3-B10E-1A8BA59E6B16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4721225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en-US" sz="2800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7A356D7-C4EC-493B-AB8D-F50D08635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7" y="4953000"/>
            <a:ext cx="110331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6884998-18D2-476A-BB94-15D8C3E14C18}"/>
              </a:ext>
            </a:extLst>
          </p:cNvPr>
          <p:cNvSpPr txBox="1">
            <a:spLocks/>
          </p:cNvSpPr>
          <p:nvPr/>
        </p:nvSpPr>
        <p:spPr>
          <a:xfrm>
            <a:off x="611188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38660" y="555341"/>
            <a:ext cx="4634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Handling Money </a:t>
            </a:r>
            <a:r>
              <a:rPr lang="en-US" sz="3600" dirty="0" smtClean="0">
                <a:latin typeface="Arial Narrow" pitchFamily="34" charset="0"/>
              </a:rPr>
              <a:t>Matters</a:t>
            </a:r>
            <a:endParaRPr lang="en-US" sz="3600" dirty="0">
              <a:latin typeface="Arial Narrow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529184"/>
              </p:ext>
            </p:extLst>
          </p:nvPr>
        </p:nvGraphicFramePr>
        <p:xfrm>
          <a:off x="612775" y="1600200"/>
          <a:ext cx="8153400" cy="4814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109035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Even at 18, I need a co-signer for a credit card.</a:t>
                      </a:r>
                    </a:p>
                    <a:p>
                      <a:endParaRPr lang="en-US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7" marB="45707"/>
                </a:tc>
              </a:tr>
              <a:tr h="100647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Credit scores don’t include monthly payment of utility</a:t>
                      </a:r>
                      <a:r>
                        <a:rPr lang="en-US" sz="1800" baseline="0" dirty="0" smtClean="0"/>
                        <a:t> bills or rent.</a:t>
                      </a:r>
                    </a:p>
                    <a:p>
                      <a:endParaRPr lang="en-US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7" marB="45707"/>
                </a:tc>
              </a:tr>
              <a:tr h="70452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All contracts</a:t>
                      </a:r>
                      <a:r>
                        <a:rPr lang="en-US" sz="1800" baseline="0" dirty="0" smtClean="0"/>
                        <a:t> have to be in writing.</a:t>
                      </a:r>
                    </a:p>
                    <a:p>
                      <a:endParaRPr lang="en-US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7" marB="45707"/>
                </a:tc>
              </a:tr>
              <a:tr h="100647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As a form of identity</a:t>
                      </a:r>
                      <a:r>
                        <a:rPr lang="en-US" sz="1800" baseline="0" dirty="0" smtClean="0"/>
                        <a:t>, I should carry my social security card with me.</a:t>
                      </a:r>
                    </a:p>
                    <a:p>
                      <a:endParaRPr lang="en-US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7" marB="45707"/>
                </a:tc>
              </a:tr>
              <a:tr h="100647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Checking free credit reports isn’t a productive way to see if my identity</a:t>
                      </a:r>
                      <a:r>
                        <a:rPr lang="en-US" sz="1800" baseline="0" dirty="0" smtClean="0"/>
                        <a:t> has been stolen.</a:t>
                      </a:r>
                      <a:endParaRPr lang="en-US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7" marB="45707"/>
                </a:tc>
              </a:tr>
            </a:tbl>
          </a:graphicData>
        </a:graphic>
      </p:graphicFrame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F7A356D7-C4EC-493B-AB8D-F50D08635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87" y="5105400"/>
            <a:ext cx="110331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16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EAA2A452-C817-45F3-B10E-1A8BA59E6B16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4721225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en-US" sz="2800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7A356D7-C4EC-493B-AB8D-F50D08635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7" y="4953000"/>
            <a:ext cx="110331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6884998-18D2-476A-BB94-15D8C3E14C18}"/>
              </a:ext>
            </a:extLst>
          </p:cNvPr>
          <p:cNvSpPr txBox="1">
            <a:spLocks/>
          </p:cNvSpPr>
          <p:nvPr/>
        </p:nvSpPr>
        <p:spPr>
          <a:xfrm>
            <a:off x="611188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38660" y="555341"/>
            <a:ext cx="4634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Handling Money </a:t>
            </a:r>
            <a:r>
              <a:rPr lang="en-US" sz="3600" dirty="0" smtClean="0">
                <a:latin typeface="Arial Narrow" pitchFamily="34" charset="0"/>
              </a:rPr>
              <a:t>Matters</a:t>
            </a:r>
            <a:endParaRPr lang="en-US" sz="3600" dirty="0">
              <a:latin typeface="Arial Narrow" pitchFamily="34" charset="0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964" y="1905000"/>
            <a:ext cx="3578225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21036" y="4880226"/>
            <a:ext cx="35337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What is a contract?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36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EAA2A452-C817-45F3-B10E-1A8BA59E6B16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4721225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en-US" sz="2800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7A356D7-C4EC-493B-AB8D-F50D08635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7" y="4953000"/>
            <a:ext cx="110331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6884998-18D2-476A-BB94-15D8C3E14C18}"/>
              </a:ext>
            </a:extLst>
          </p:cNvPr>
          <p:cNvSpPr txBox="1">
            <a:spLocks/>
          </p:cNvSpPr>
          <p:nvPr/>
        </p:nvSpPr>
        <p:spPr>
          <a:xfrm>
            <a:off x="611188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38660" y="555341"/>
            <a:ext cx="4634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Handling Money </a:t>
            </a:r>
            <a:r>
              <a:rPr lang="en-US" sz="3600" dirty="0" smtClean="0">
                <a:latin typeface="Arial Narrow" pitchFamily="34" charset="0"/>
              </a:rPr>
              <a:t>Matters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15784" y="1736333"/>
            <a:ext cx="619075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legally binding agreement between two 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more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people that benefits all of them in some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way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60" y="3714536"/>
            <a:ext cx="60198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21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EAA2A452-C817-45F3-B10E-1A8BA59E6B16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4721225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en-US" sz="2800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7A356D7-C4EC-493B-AB8D-F50D08635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7" y="4953000"/>
            <a:ext cx="110331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6884998-18D2-476A-BB94-15D8C3E14C18}"/>
              </a:ext>
            </a:extLst>
          </p:cNvPr>
          <p:cNvSpPr txBox="1">
            <a:spLocks/>
          </p:cNvSpPr>
          <p:nvPr/>
        </p:nvSpPr>
        <p:spPr>
          <a:xfrm>
            <a:off x="611188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38660" y="555341"/>
            <a:ext cx="4634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Handling Money </a:t>
            </a:r>
            <a:r>
              <a:rPr lang="en-US" sz="3600" dirty="0" smtClean="0">
                <a:latin typeface="Arial Narrow" pitchFamily="34" charset="0"/>
              </a:rPr>
              <a:t>Matters</a:t>
            </a:r>
            <a:endParaRPr lang="en-US" sz="3600" dirty="0">
              <a:latin typeface="Arial Narrow" pitchFamily="34" charset="0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32100"/>
            <a:ext cx="3925888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19986" y="1891207"/>
            <a:ext cx="605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Does a contract have to be in writing?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91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EAA2A452-C817-45F3-B10E-1A8BA59E6B16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4721225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en-US" sz="2800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7A356D7-C4EC-493B-AB8D-F50D08635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275" y="5137935"/>
            <a:ext cx="110331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6884998-18D2-476A-BB94-15D8C3E14C18}"/>
              </a:ext>
            </a:extLst>
          </p:cNvPr>
          <p:cNvSpPr txBox="1">
            <a:spLocks/>
          </p:cNvSpPr>
          <p:nvPr/>
        </p:nvSpPr>
        <p:spPr>
          <a:xfrm>
            <a:off x="611188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38660" y="555341"/>
            <a:ext cx="4634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Handling Money </a:t>
            </a:r>
            <a:r>
              <a:rPr lang="en-US" sz="3600" dirty="0" smtClean="0">
                <a:latin typeface="Arial Narrow" pitchFamily="34" charset="0"/>
              </a:rPr>
              <a:t>Matters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28107" y="1880170"/>
            <a:ext cx="68836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No...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Oral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contracts exist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also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Written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contracts are easier to enforce</a:t>
            </a:r>
          </a:p>
        </p:txBody>
      </p:sp>
      <p:pic>
        <p:nvPicPr>
          <p:cNvPr id="7" name="Picture 5" descr="C:\Users\bev\Desktop\agreem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6141">
            <a:off x="5487233" y="314037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37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EAA2A452-C817-45F3-B10E-1A8BA59E6B16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4721225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en-US" sz="2800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7A356D7-C4EC-493B-AB8D-F50D08635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7" y="4953000"/>
            <a:ext cx="110331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6884998-18D2-476A-BB94-15D8C3E14C18}"/>
              </a:ext>
            </a:extLst>
          </p:cNvPr>
          <p:cNvSpPr txBox="1">
            <a:spLocks/>
          </p:cNvSpPr>
          <p:nvPr/>
        </p:nvSpPr>
        <p:spPr>
          <a:xfrm>
            <a:off x="611188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38660" y="555341"/>
            <a:ext cx="4634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Handling Money </a:t>
            </a:r>
            <a:r>
              <a:rPr lang="en-US" sz="3600" dirty="0" smtClean="0">
                <a:latin typeface="Arial Narrow" pitchFamily="34" charset="0"/>
              </a:rPr>
              <a:t>Matters</a:t>
            </a:r>
            <a:endParaRPr lang="en-US" sz="3600" dirty="0">
              <a:latin typeface="Arial Narrow" pitchFamily="34" charset="0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88" y="2020888"/>
            <a:ext cx="3962400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91110" y="5192474"/>
            <a:ext cx="75405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Can I be in trouble if I break a contract?</a:t>
            </a:r>
          </a:p>
        </p:txBody>
      </p:sp>
    </p:spTree>
    <p:extLst>
      <p:ext uri="{BB962C8B-B14F-4D97-AF65-F5344CB8AC3E}">
        <p14:creationId xmlns:p14="http://schemas.microsoft.com/office/powerpoint/2010/main" val="96078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EAA2A452-C817-45F3-B10E-1A8BA59E6B16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4721225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en-US" sz="2800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7A356D7-C4EC-493B-AB8D-F50D08635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7" y="4953000"/>
            <a:ext cx="110331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6884998-18D2-476A-BB94-15D8C3E14C18}"/>
              </a:ext>
            </a:extLst>
          </p:cNvPr>
          <p:cNvSpPr txBox="1">
            <a:spLocks/>
          </p:cNvSpPr>
          <p:nvPr/>
        </p:nvSpPr>
        <p:spPr>
          <a:xfrm>
            <a:off x="611188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38660" y="555341"/>
            <a:ext cx="4634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Handling Money </a:t>
            </a:r>
            <a:r>
              <a:rPr lang="en-US" sz="3600" dirty="0" smtClean="0">
                <a:latin typeface="Arial Narrow" pitchFamily="34" charset="0"/>
              </a:rPr>
              <a:t>Matters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2774" y="1724970"/>
            <a:ext cx="617844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Yes...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Could be sued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Have to appear in court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Pay the judgment against you</a:t>
            </a: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14525"/>
            <a:ext cx="30765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76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EAA2A452-C817-45F3-B10E-1A8BA59E6B16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4721225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en-US" sz="2800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7A356D7-C4EC-493B-AB8D-F50D08635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7" y="4953000"/>
            <a:ext cx="110331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6884998-18D2-476A-BB94-15D8C3E14C18}"/>
              </a:ext>
            </a:extLst>
          </p:cNvPr>
          <p:cNvSpPr txBox="1">
            <a:spLocks/>
          </p:cNvSpPr>
          <p:nvPr/>
        </p:nvSpPr>
        <p:spPr>
          <a:xfrm>
            <a:off x="611188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38660" y="555341"/>
            <a:ext cx="4634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Handling Money </a:t>
            </a:r>
            <a:r>
              <a:rPr lang="en-US" sz="3600" dirty="0" smtClean="0">
                <a:latin typeface="Arial Narrow" pitchFamily="34" charset="0"/>
              </a:rPr>
              <a:t>Matters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15784" y="1971942"/>
            <a:ext cx="61907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So I am ready to sign.  What should I do?</a:t>
            </a: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584" y="2845941"/>
            <a:ext cx="2777447" cy="246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05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EAA2A452-C817-45F3-B10E-1A8BA59E6B16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4721225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en-US" sz="2800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7A356D7-C4EC-493B-AB8D-F50D08635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7" y="4953000"/>
            <a:ext cx="110331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6884998-18D2-476A-BB94-15D8C3E14C18}"/>
              </a:ext>
            </a:extLst>
          </p:cNvPr>
          <p:cNvSpPr txBox="1">
            <a:spLocks/>
          </p:cNvSpPr>
          <p:nvPr/>
        </p:nvSpPr>
        <p:spPr>
          <a:xfrm>
            <a:off x="611188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38660" y="555341"/>
            <a:ext cx="4634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Handling Money </a:t>
            </a:r>
            <a:r>
              <a:rPr lang="en-US" sz="3600" dirty="0" smtClean="0">
                <a:latin typeface="Arial Narrow" pitchFamily="34" charset="0"/>
              </a:rPr>
              <a:t>Matters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46607" y="17928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399" y="1674688"/>
            <a:ext cx="66473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Read everything (fine print included)</a:t>
            </a:r>
          </a:p>
          <a:p>
            <a:pPr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Understand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every detail (ask questions)</a:t>
            </a:r>
          </a:p>
          <a:p>
            <a:pPr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Change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terms if you don’t agree</a:t>
            </a:r>
          </a:p>
          <a:p>
            <a:pPr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104" y="4071973"/>
            <a:ext cx="1445891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C:\Users\bev\Desktop\glass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86" y="2248596"/>
            <a:ext cx="221615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67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EAA2A452-C817-45F3-B10E-1A8BA59E6B16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4721225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en-US" sz="2800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7A356D7-C4EC-493B-AB8D-F50D086357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7" y="4953000"/>
            <a:ext cx="110331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6884998-18D2-476A-BB94-15D8C3E14C18}"/>
              </a:ext>
            </a:extLst>
          </p:cNvPr>
          <p:cNvSpPr txBox="1">
            <a:spLocks/>
          </p:cNvSpPr>
          <p:nvPr/>
        </p:nvSpPr>
        <p:spPr>
          <a:xfrm>
            <a:off x="611188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38660" y="555341"/>
            <a:ext cx="4634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Handling Money </a:t>
            </a:r>
            <a:r>
              <a:rPr lang="en-US" sz="3600" dirty="0" smtClean="0">
                <a:latin typeface="Arial Narrow" pitchFamily="34" charset="0"/>
              </a:rPr>
              <a:t>Matters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46607" y="17928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399" y="1674688"/>
            <a:ext cx="66473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8643" y="1792839"/>
            <a:ext cx="68631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Cross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out or fill in all blank spaces</a:t>
            </a:r>
          </a:p>
          <a:p>
            <a:pPr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Get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signed copy</a:t>
            </a:r>
          </a:p>
          <a:p>
            <a:pPr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C:\Users\bev\Desktop\copi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0361">
            <a:off x="4086226" y="2895804"/>
            <a:ext cx="12033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30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EAA2A452-C817-45F3-B10E-1A8BA59E6B16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4721225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en-US" sz="2800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7A356D7-C4EC-493B-AB8D-F50D08635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7" y="4953000"/>
            <a:ext cx="110331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6884998-18D2-476A-BB94-15D8C3E14C18}"/>
              </a:ext>
            </a:extLst>
          </p:cNvPr>
          <p:cNvSpPr txBox="1">
            <a:spLocks/>
          </p:cNvSpPr>
          <p:nvPr/>
        </p:nvSpPr>
        <p:spPr>
          <a:xfrm>
            <a:off x="611188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38660" y="555341"/>
            <a:ext cx="4634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Handling Money </a:t>
            </a:r>
            <a:r>
              <a:rPr lang="en-US" sz="3600" dirty="0" smtClean="0">
                <a:latin typeface="Arial Narrow" pitchFamily="34" charset="0"/>
              </a:rPr>
              <a:t>Matters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46607" y="17928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399" y="1674688"/>
            <a:ext cx="66473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7821" y="1792839"/>
            <a:ext cx="61593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3023" y="3182793"/>
            <a:ext cx="3966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Don’t be pressured to sign</a:t>
            </a:r>
          </a:p>
        </p:txBody>
      </p:sp>
      <p:pic>
        <p:nvPicPr>
          <p:cNvPr id="12" name="Picture 8" descr="C:\Users\bev\Desktop\just a moment plea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09" y="4470495"/>
            <a:ext cx="20574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36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EAA2A452-C817-45F3-B10E-1A8BA59E6B16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4721225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en-US" sz="2800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7A356D7-C4EC-493B-AB8D-F50D08635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7" y="4953000"/>
            <a:ext cx="110331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6884998-18D2-476A-BB94-15D8C3E14C18}"/>
              </a:ext>
            </a:extLst>
          </p:cNvPr>
          <p:cNvSpPr txBox="1">
            <a:spLocks/>
          </p:cNvSpPr>
          <p:nvPr/>
        </p:nvSpPr>
        <p:spPr>
          <a:xfrm>
            <a:off x="611188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38660" y="555341"/>
            <a:ext cx="4634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Handling Money </a:t>
            </a:r>
            <a:r>
              <a:rPr lang="en-US" sz="3600" dirty="0" smtClean="0">
                <a:latin typeface="Arial Narrow" pitchFamily="34" charset="0"/>
              </a:rPr>
              <a:t>Matters</a:t>
            </a:r>
            <a:endParaRPr lang="en-US" sz="3600" dirty="0">
              <a:latin typeface="Arial Narrow" pitchFamily="34" charset="0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219" y="2824631"/>
            <a:ext cx="46053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83632" y="2301411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0719" y="1684963"/>
            <a:ext cx="5454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exactly is credit?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47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EAA2A452-C817-45F3-B10E-1A8BA59E6B16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4721225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en-US" sz="2800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7A356D7-C4EC-493B-AB8D-F50D08635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7" y="4953000"/>
            <a:ext cx="110331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6884998-18D2-476A-BB94-15D8C3E14C18}"/>
              </a:ext>
            </a:extLst>
          </p:cNvPr>
          <p:cNvSpPr txBox="1">
            <a:spLocks/>
          </p:cNvSpPr>
          <p:nvPr/>
        </p:nvSpPr>
        <p:spPr>
          <a:xfrm>
            <a:off x="611188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38660" y="555341"/>
            <a:ext cx="4634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Handling Money </a:t>
            </a:r>
            <a:r>
              <a:rPr lang="en-US" sz="3600" dirty="0" smtClean="0">
                <a:latin typeface="Arial Narrow" pitchFamily="34" charset="0"/>
              </a:rPr>
              <a:t>Matters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70589" y="203171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15438" y="1832928"/>
            <a:ext cx="65189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As a consumer, am I protected in any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way when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others cheat me in a deal 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are dishonest</a:t>
            </a:r>
            <a:r>
              <a:rPr lang="en-US" dirty="0"/>
              <a:t>?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220" y="3358793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8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EAA2A452-C817-45F3-B10E-1A8BA59E6B16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4721225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en-US" sz="2800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7A356D7-C4EC-493B-AB8D-F50D08635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7" y="4953000"/>
            <a:ext cx="110331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6884998-18D2-476A-BB94-15D8C3E14C18}"/>
              </a:ext>
            </a:extLst>
          </p:cNvPr>
          <p:cNvSpPr txBox="1">
            <a:spLocks/>
          </p:cNvSpPr>
          <p:nvPr/>
        </p:nvSpPr>
        <p:spPr>
          <a:xfrm>
            <a:off x="611188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38660" y="555341"/>
            <a:ext cx="4634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Handling Money </a:t>
            </a:r>
            <a:r>
              <a:rPr lang="en-US" sz="3600" dirty="0" smtClean="0">
                <a:latin typeface="Arial Narrow" pitchFamily="34" charset="0"/>
              </a:rPr>
              <a:t>Matters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70589" y="203171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8387" y="1828800"/>
            <a:ext cx="782230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Absolutely (State and federal laws)...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Ohio Attorney General’s Consumer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Protection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Service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Federal Trade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Commission’s Consumer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Response Center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810" y="2071098"/>
            <a:ext cx="1392237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C:\Users\bev\Desktop\flash_drive_backups\FT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" y="5349855"/>
            <a:ext cx="44196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35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EAA2A452-C817-45F3-B10E-1A8BA59E6B16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4721225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en-US" sz="2800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7A356D7-C4EC-493B-AB8D-F50D08635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7" y="4953000"/>
            <a:ext cx="110331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6884998-18D2-476A-BB94-15D8C3E14C18}"/>
              </a:ext>
            </a:extLst>
          </p:cNvPr>
          <p:cNvSpPr txBox="1">
            <a:spLocks/>
          </p:cNvSpPr>
          <p:nvPr/>
        </p:nvSpPr>
        <p:spPr>
          <a:xfrm>
            <a:off x="611188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38660" y="555341"/>
            <a:ext cx="4634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Handling Money </a:t>
            </a:r>
            <a:r>
              <a:rPr lang="en-US" sz="3600" dirty="0" smtClean="0">
                <a:latin typeface="Arial Narrow" pitchFamily="34" charset="0"/>
              </a:rPr>
              <a:t>Matters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70589" y="203171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5222" y="2031714"/>
            <a:ext cx="78832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What should I learn before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opening a bank account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48" y="3259788"/>
            <a:ext cx="38100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84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EAA2A452-C817-45F3-B10E-1A8BA59E6B16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4721225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en-US" sz="2800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7A356D7-C4EC-493B-AB8D-F50D08635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7" y="4953000"/>
            <a:ext cx="110331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6884998-18D2-476A-BB94-15D8C3E14C18}"/>
              </a:ext>
            </a:extLst>
          </p:cNvPr>
          <p:cNvSpPr txBox="1">
            <a:spLocks/>
          </p:cNvSpPr>
          <p:nvPr/>
        </p:nvSpPr>
        <p:spPr>
          <a:xfrm>
            <a:off x="611188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38660" y="555341"/>
            <a:ext cx="4634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Handling Money </a:t>
            </a:r>
            <a:r>
              <a:rPr lang="en-US" sz="3600" dirty="0" smtClean="0">
                <a:latin typeface="Arial Narrow" pitchFamily="34" charset="0"/>
              </a:rPr>
              <a:t>Matters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70589" y="203171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2775" y="1890445"/>
            <a:ext cx="82640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Interest rate, fees and services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C:\Users\bev\Desktop\interest rat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2871787"/>
            <a:ext cx="23431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39530" y="5169667"/>
            <a:ext cx="55110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Need to maintain minimum balance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3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EAA2A452-C817-45F3-B10E-1A8BA59E6B16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4721225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en-US" sz="2800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7A356D7-C4EC-493B-AB8D-F50D08635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7" y="4953000"/>
            <a:ext cx="110331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6884998-18D2-476A-BB94-15D8C3E14C18}"/>
              </a:ext>
            </a:extLst>
          </p:cNvPr>
          <p:cNvSpPr txBox="1">
            <a:spLocks/>
          </p:cNvSpPr>
          <p:nvPr/>
        </p:nvSpPr>
        <p:spPr>
          <a:xfrm>
            <a:off x="668123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38660" y="555341"/>
            <a:ext cx="4634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Handling Money </a:t>
            </a:r>
            <a:r>
              <a:rPr lang="en-US" sz="3600" dirty="0" smtClean="0">
                <a:latin typeface="Arial Narrow" pitchFamily="34" charset="0"/>
              </a:rPr>
              <a:t>Matters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70589" y="203171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2775" y="1890445"/>
            <a:ext cx="826409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Availability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online banking/overdraft protection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" name="Picture 3" descr="C:\Users\bev\Desktop\online bank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46" y="3923079"/>
            <a:ext cx="27241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bev\Desktop\banki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964" y="3152775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67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EAA2A452-C817-45F3-B10E-1A8BA59E6B16}"/>
              </a:ext>
            </a:extLst>
          </p:cNvPr>
          <p:cNvSpPr txBox="1">
            <a:spLocks/>
          </p:cNvSpPr>
          <p:nvPr/>
        </p:nvSpPr>
        <p:spPr>
          <a:xfrm>
            <a:off x="612775" y="1674813"/>
            <a:ext cx="4721225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en-US" sz="2800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7A356D7-C4EC-493B-AB8D-F50D08635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7" y="4953000"/>
            <a:ext cx="110331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6884998-18D2-476A-BB94-15D8C3E14C18}"/>
              </a:ext>
            </a:extLst>
          </p:cNvPr>
          <p:cNvSpPr txBox="1">
            <a:spLocks/>
          </p:cNvSpPr>
          <p:nvPr/>
        </p:nvSpPr>
        <p:spPr>
          <a:xfrm>
            <a:off x="611188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38660" y="555341"/>
            <a:ext cx="4634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Handling Money </a:t>
            </a:r>
            <a:r>
              <a:rPr lang="en-US" sz="3600" dirty="0" smtClean="0">
                <a:latin typeface="Arial Narrow" pitchFamily="34" charset="0"/>
              </a:rPr>
              <a:t>Matters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70589" y="203171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187" y="1674813"/>
            <a:ext cx="800883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Difference between ATM card and debit</a:t>
            </a:r>
          </a:p>
          <a:p>
            <a:pPr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card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(fees)</a:t>
            </a:r>
          </a:p>
          <a:p>
            <a:pPr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Bank’s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response to bounce check</a:t>
            </a:r>
          </a:p>
          <a:p>
            <a:pPr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Your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response to lost cards or checks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795" y="2668712"/>
            <a:ext cx="22764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8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EAA2A452-C817-45F3-B10E-1A8BA59E6B16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4721225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en-US" sz="2800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7A356D7-C4EC-493B-AB8D-F50D08635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7" y="4953000"/>
            <a:ext cx="110331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6884998-18D2-476A-BB94-15D8C3E14C18}"/>
              </a:ext>
            </a:extLst>
          </p:cNvPr>
          <p:cNvSpPr txBox="1">
            <a:spLocks/>
          </p:cNvSpPr>
          <p:nvPr/>
        </p:nvSpPr>
        <p:spPr>
          <a:xfrm>
            <a:off x="611188" y="1638931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38660" y="555341"/>
            <a:ext cx="4634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Handling Money </a:t>
            </a:r>
            <a:r>
              <a:rPr lang="en-US" sz="3600" dirty="0" smtClean="0">
                <a:latin typeface="Arial Narrow" pitchFamily="34" charset="0"/>
              </a:rPr>
              <a:t>Matters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70589" y="203171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7856" y="2023652"/>
            <a:ext cx="73174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482885" y="1638931"/>
            <a:ext cx="818850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What should I know about identity theft now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my name is going to be on credit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cards,contracts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and bank accounts?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980" y="3708972"/>
            <a:ext cx="3930454" cy="221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96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EAA2A452-C817-45F3-B10E-1A8BA59E6B16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4721225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en-US" sz="2800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7A356D7-C4EC-493B-AB8D-F50D08635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7" y="4953000"/>
            <a:ext cx="110331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6884998-18D2-476A-BB94-15D8C3E14C18}"/>
              </a:ext>
            </a:extLst>
          </p:cNvPr>
          <p:cNvSpPr txBox="1">
            <a:spLocks/>
          </p:cNvSpPr>
          <p:nvPr/>
        </p:nvSpPr>
        <p:spPr>
          <a:xfrm>
            <a:off x="611188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38660" y="555341"/>
            <a:ext cx="4634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Handling Money </a:t>
            </a:r>
            <a:r>
              <a:rPr lang="en-US" sz="3600" dirty="0" smtClean="0">
                <a:latin typeface="Arial Narrow" pitchFamily="34" charset="0"/>
              </a:rPr>
              <a:t>Matters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70589" y="203171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1802" y="1600200"/>
            <a:ext cx="68323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177634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Serious crime</a:t>
            </a:r>
          </a:p>
          <a:p>
            <a:pPr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Millions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become victims every year</a:t>
            </a:r>
          </a:p>
          <a:p>
            <a:pPr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Costs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billions of dollars</a:t>
            </a:r>
          </a:p>
          <a:p>
            <a:pPr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Pain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get identity back</a:t>
            </a:r>
          </a:p>
        </p:txBody>
      </p:sp>
      <p:pic>
        <p:nvPicPr>
          <p:cNvPr id="10" name="Picture 2" descr="C:\Users\bev\Desktop\fraud preven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412" y="4547171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Users\bev\Desktop\dollar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418" y="177634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10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EAA2A452-C817-45F3-B10E-1A8BA59E6B16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4721225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en-US" sz="2800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7A356D7-C4EC-493B-AB8D-F50D08635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7" y="4953000"/>
            <a:ext cx="110331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6884998-18D2-476A-BB94-15D8C3E14C18}"/>
              </a:ext>
            </a:extLst>
          </p:cNvPr>
          <p:cNvSpPr txBox="1">
            <a:spLocks/>
          </p:cNvSpPr>
          <p:nvPr/>
        </p:nvSpPr>
        <p:spPr>
          <a:xfrm>
            <a:off x="611188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38660" y="555341"/>
            <a:ext cx="4634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Handling Money </a:t>
            </a:r>
            <a:r>
              <a:rPr lang="en-US" sz="3600" dirty="0" smtClean="0">
                <a:latin typeface="Arial Narrow" pitchFamily="34" charset="0"/>
              </a:rPr>
              <a:t>Matters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70589" y="203171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1802" y="1600200"/>
            <a:ext cx="68323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94197" y="2404085"/>
            <a:ext cx="58922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 </a:t>
            </a:r>
            <a:endParaRPr lang="en-US" dirty="0">
              <a:latin typeface="Arial Narrow" pitchFamily="34" charset="0"/>
            </a:endParaRPr>
          </a:p>
          <a:p>
            <a:pPr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How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can others steal my identity?</a:t>
            </a: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963" y="3567577"/>
            <a:ext cx="407511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74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EAA2A452-C817-45F3-B10E-1A8BA59E6B16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4721225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en-US" sz="2800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7A356D7-C4EC-493B-AB8D-F50D08635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7" y="4953000"/>
            <a:ext cx="110331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6884998-18D2-476A-BB94-15D8C3E14C18}"/>
              </a:ext>
            </a:extLst>
          </p:cNvPr>
          <p:cNvSpPr txBox="1">
            <a:spLocks/>
          </p:cNvSpPr>
          <p:nvPr/>
        </p:nvSpPr>
        <p:spPr>
          <a:xfrm>
            <a:off x="611188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38660" y="555341"/>
            <a:ext cx="4634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Handling Money </a:t>
            </a:r>
            <a:r>
              <a:rPr lang="en-US" sz="3600" dirty="0" smtClean="0">
                <a:latin typeface="Arial Narrow" pitchFamily="34" charset="0"/>
              </a:rPr>
              <a:t>Matters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70589" y="203171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1802" y="1600200"/>
            <a:ext cx="68323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863029" y="1977357"/>
            <a:ext cx="71610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Thieves try to gain personal information</a:t>
            </a:r>
          </a:p>
          <a:p>
            <a:pPr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Thieves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rummage through trash, steal from </a:t>
            </a:r>
          </a:p>
          <a:p>
            <a:pPr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mail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boxes or wallets, skim encoded data</a:t>
            </a:r>
          </a:p>
          <a:p>
            <a:pPr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040" y="4111500"/>
            <a:ext cx="16224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35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EAA2A452-C817-45F3-B10E-1A8BA59E6B16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4721225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en-US" sz="2800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7A356D7-C4EC-493B-AB8D-F50D08635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7" y="4953000"/>
            <a:ext cx="110331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6884998-18D2-476A-BB94-15D8C3E14C18}"/>
              </a:ext>
            </a:extLst>
          </p:cNvPr>
          <p:cNvSpPr txBox="1">
            <a:spLocks/>
          </p:cNvSpPr>
          <p:nvPr/>
        </p:nvSpPr>
        <p:spPr>
          <a:xfrm>
            <a:off x="611188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38660" y="555341"/>
            <a:ext cx="4634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Handling Money </a:t>
            </a:r>
            <a:r>
              <a:rPr lang="en-US" sz="3600" dirty="0" smtClean="0">
                <a:latin typeface="Arial Narrow" pitchFamily="34" charset="0"/>
              </a:rPr>
              <a:t>Matters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24009" y="3752165"/>
            <a:ext cx="490591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Buying goods or services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Paying for them later</a:t>
            </a: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456" y="1728265"/>
            <a:ext cx="3224372" cy="223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02076" y="1880171"/>
            <a:ext cx="1212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It’s…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2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EAA2A452-C817-45F3-B10E-1A8BA59E6B16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4721225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en-US" sz="2800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7A356D7-C4EC-493B-AB8D-F50D08635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7" y="4953000"/>
            <a:ext cx="110331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6884998-18D2-476A-BB94-15D8C3E14C18}"/>
              </a:ext>
            </a:extLst>
          </p:cNvPr>
          <p:cNvSpPr txBox="1">
            <a:spLocks/>
          </p:cNvSpPr>
          <p:nvPr/>
        </p:nvSpPr>
        <p:spPr>
          <a:xfrm>
            <a:off x="611188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38660" y="555341"/>
            <a:ext cx="4634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Handling Money </a:t>
            </a:r>
            <a:r>
              <a:rPr lang="en-US" sz="3600" dirty="0" smtClean="0">
                <a:latin typeface="Arial Narrow" pitchFamily="34" charset="0"/>
              </a:rPr>
              <a:t>Matters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70589" y="203171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1802" y="1600200"/>
            <a:ext cx="68323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1908424"/>
            <a:ext cx="258445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52650" y="4899330"/>
            <a:ext cx="3796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Thieves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“phish” online</a:t>
            </a:r>
          </a:p>
        </p:txBody>
      </p:sp>
    </p:spTree>
    <p:extLst>
      <p:ext uri="{BB962C8B-B14F-4D97-AF65-F5344CB8AC3E}">
        <p14:creationId xmlns:p14="http://schemas.microsoft.com/office/powerpoint/2010/main" val="92921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EAA2A452-C817-45F3-B10E-1A8BA59E6B16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4721225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en-US" sz="2800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7A356D7-C4EC-493B-AB8D-F50D08635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7" y="4953000"/>
            <a:ext cx="110331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6884998-18D2-476A-BB94-15D8C3E14C18}"/>
              </a:ext>
            </a:extLst>
          </p:cNvPr>
          <p:cNvSpPr txBox="1">
            <a:spLocks/>
          </p:cNvSpPr>
          <p:nvPr/>
        </p:nvSpPr>
        <p:spPr>
          <a:xfrm>
            <a:off x="611188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38660" y="555341"/>
            <a:ext cx="4634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Handling Money </a:t>
            </a:r>
            <a:r>
              <a:rPr lang="en-US" sz="3600" dirty="0" smtClean="0">
                <a:latin typeface="Arial Narrow" pitchFamily="34" charset="0"/>
              </a:rPr>
              <a:t>Matters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70589" y="203171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1802" y="1600200"/>
            <a:ext cx="68323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2024009" y="2216380"/>
            <a:ext cx="57021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So how do I protect myself?</a:t>
            </a: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89" y="3261518"/>
            <a:ext cx="13716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789" y="3261518"/>
            <a:ext cx="13716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60" y="4411056"/>
            <a:ext cx="13716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99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EAA2A452-C817-45F3-B10E-1A8BA59E6B16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4721225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en-US" sz="2800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7A356D7-C4EC-493B-AB8D-F50D08635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7" y="4953000"/>
            <a:ext cx="110331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6884998-18D2-476A-BB94-15D8C3E14C18}"/>
              </a:ext>
            </a:extLst>
          </p:cNvPr>
          <p:cNvSpPr txBox="1">
            <a:spLocks/>
          </p:cNvSpPr>
          <p:nvPr/>
        </p:nvSpPr>
        <p:spPr>
          <a:xfrm>
            <a:off x="611188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38660" y="555341"/>
            <a:ext cx="4634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Handling Money </a:t>
            </a:r>
            <a:r>
              <a:rPr lang="en-US" sz="3600" dirty="0" smtClean="0">
                <a:latin typeface="Arial Narrow" pitchFamily="34" charset="0"/>
              </a:rPr>
              <a:t>Matters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70589" y="203171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 flipV="1">
            <a:off x="1376737" y="2554307"/>
            <a:ext cx="66473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109609" y="2031714"/>
            <a:ext cx="574839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Don’t carry your SSN with you</a:t>
            </a:r>
          </a:p>
          <a:p>
            <a:pPr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Shred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personal information</a:t>
            </a:r>
          </a:p>
          <a:p>
            <a:pPr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C:\Users\bev\Desktop\social securi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439" y="2771543"/>
            <a:ext cx="25336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13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EAA2A452-C817-45F3-B10E-1A8BA59E6B16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4721225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en-US" sz="2800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7A356D7-C4EC-493B-AB8D-F50D08635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7" y="4953000"/>
            <a:ext cx="110331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6884998-18D2-476A-BB94-15D8C3E14C18}"/>
              </a:ext>
            </a:extLst>
          </p:cNvPr>
          <p:cNvSpPr txBox="1">
            <a:spLocks/>
          </p:cNvSpPr>
          <p:nvPr/>
        </p:nvSpPr>
        <p:spPr>
          <a:xfrm>
            <a:off x="611188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38660" y="555341"/>
            <a:ext cx="4634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Handling Money </a:t>
            </a:r>
            <a:r>
              <a:rPr lang="en-US" sz="3600" dirty="0" smtClean="0">
                <a:latin typeface="Arial Narrow" pitchFamily="34" charset="0"/>
              </a:rPr>
              <a:t>Matters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70589" y="203171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 flipV="1">
            <a:off x="1376737" y="2554307"/>
            <a:ext cx="66473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109609" y="2031714"/>
            <a:ext cx="574839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Don’t do anything sensitive on public Wi-Fi</a:t>
            </a:r>
          </a:p>
          <a:p>
            <a:pPr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5" descr="C:\Users\bev\Desktop\flash_drive_backups\wif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521" y="3882957"/>
            <a:ext cx="341153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79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EAA2A452-C817-45F3-B10E-1A8BA59E6B16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4721225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en-US" sz="2800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7A356D7-C4EC-493B-AB8D-F50D08635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7" y="4953000"/>
            <a:ext cx="110331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6884998-18D2-476A-BB94-15D8C3E14C18}"/>
              </a:ext>
            </a:extLst>
          </p:cNvPr>
          <p:cNvSpPr txBox="1">
            <a:spLocks/>
          </p:cNvSpPr>
          <p:nvPr/>
        </p:nvSpPr>
        <p:spPr>
          <a:xfrm>
            <a:off x="611188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38660" y="555341"/>
            <a:ext cx="4634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Handling Money </a:t>
            </a:r>
            <a:r>
              <a:rPr lang="en-US" sz="3600" dirty="0" smtClean="0">
                <a:latin typeface="Arial Narrow" pitchFamily="34" charset="0"/>
              </a:rPr>
              <a:t>Matters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70589" y="203171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1802" y="1600200"/>
            <a:ext cx="68323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56413" y="2265600"/>
            <a:ext cx="590250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Check bills and bank statements</a:t>
            </a:r>
          </a:p>
          <a:p>
            <a:pPr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Check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free credit reports</a:t>
            </a:r>
          </a:p>
          <a:p>
            <a:pPr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Don’t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take the bait</a:t>
            </a:r>
          </a:p>
        </p:txBody>
      </p:sp>
      <p:pic>
        <p:nvPicPr>
          <p:cNvPr id="10" name="Picture 5" descr="C:\Users\bev\Desktop\internet sc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110" y="4718843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05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EAA2A452-C817-45F3-B10E-1A8BA59E6B16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4721225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en-US" sz="2800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7A356D7-C4EC-493B-AB8D-F50D08635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7" y="4953000"/>
            <a:ext cx="110331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6884998-18D2-476A-BB94-15D8C3E14C18}"/>
              </a:ext>
            </a:extLst>
          </p:cNvPr>
          <p:cNvSpPr txBox="1">
            <a:spLocks/>
          </p:cNvSpPr>
          <p:nvPr/>
        </p:nvSpPr>
        <p:spPr>
          <a:xfrm>
            <a:off x="611188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38660" y="555341"/>
            <a:ext cx="4634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Handling Money </a:t>
            </a:r>
            <a:r>
              <a:rPr lang="en-US" sz="3600" dirty="0" smtClean="0">
                <a:latin typeface="Arial Narrow" pitchFamily="34" charset="0"/>
              </a:rPr>
              <a:t>Matters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70589" y="203171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1802" y="1600200"/>
            <a:ext cx="68323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176390" y="2293828"/>
            <a:ext cx="70326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Verify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source request as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legit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C:\Users\bev\Desktop\quizzacle ma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1797" y="430176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C:\Users\bev\Desktop\email frau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181" y="3417212"/>
            <a:ext cx="27908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09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EAA2A452-C817-45F3-B10E-1A8BA59E6B16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4721225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en-US" sz="2800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7A356D7-C4EC-493B-AB8D-F50D08635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7" y="4953000"/>
            <a:ext cx="110331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6884998-18D2-476A-BB94-15D8C3E14C18}"/>
              </a:ext>
            </a:extLst>
          </p:cNvPr>
          <p:cNvSpPr txBox="1">
            <a:spLocks/>
          </p:cNvSpPr>
          <p:nvPr/>
        </p:nvSpPr>
        <p:spPr>
          <a:xfrm>
            <a:off x="611188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38660" y="555341"/>
            <a:ext cx="4634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Handling Money </a:t>
            </a:r>
            <a:r>
              <a:rPr lang="en-US" sz="3600" dirty="0" smtClean="0">
                <a:latin typeface="Arial Narrow" pitchFamily="34" charset="0"/>
              </a:rPr>
              <a:t>Matters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70589" y="203171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1802" y="1600200"/>
            <a:ext cx="68323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176390" y="2293828"/>
            <a:ext cx="703266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Click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with caution when shopping online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C:\Users\bev\Desktop\quizzacle ma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90" y="1835967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bev\Desktop\eba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7" y="2401046"/>
            <a:ext cx="2590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38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EAA2A452-C817-45F3-B10E-1A8BA59E6B16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4721225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en-US" sz="2800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7A356D7-C4EC-493B-AB8D-F50D08635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7" y="4878387"/>
            <a:ext cx="110331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6884998-18D2-476A-BB94-15D8C3E14C18}"/>
              </a:ext>
            </a:extLst>
          </p:cNvPr>
          <p:cNvSpPr txBox="1">
            <a:spLocks/>
          </p:cNvSpPr>
          <p:nvPr/>
        </p:nvSpPr>
        <p:spPr>
          <a:xfrm>
            <a:off x="611188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38660" y="555341"/>
            <a:ext cx="4634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Handling Money </a:t>
            </a:r>
            <a:r>
              <a:rPr lang="en-US" sz="3600" dirty="0" smtClean="0">
                <a:latin typeface="Arial Narrow" pitchFamily="34" charset="0"/>
              </a:rPr>
              <a:t>Matters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70589" y="203171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1802" y="1600200"/>
            <a:ext cx="68323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176390" y="2293828"/>
            <a:ext cx="70326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88768" y="2293828"/>
            <a:ext cx="6183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Protect personal information on computer</a:t>
            </a:r>
          </a:p>
        </p:txBody>
      </p:sp>
      <p:pic>
        <p:nvPicPr>
          <p:cNvPr id="13" name="Picture 3" descr="C:\Users\bev\Desktop\cyber securi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131" y="3452812"/>
            <a:ext cx="2449513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42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EAA2A452-C817-45F3-B10E-1A8BA59E6B16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4721225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en-US" sz="2800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7A356D7-C4EC-493B-AB8D-F50D08635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7" y="4953000"/>
            <a:ext cx="110331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6884998-18D2-476A-BB94-15D8C3E14C18}"/>
              </a:ext>
            </a:extLst>
          </p:cNvPr>
          <p:cNvSpPr txBox="1">
            <a:spLocks/>
          </p:cNvSpPr>
          <p:nvPr/>
        </p:nvSpPr>
        <p:spPr>
          <a:xfrm>
            <a:off x="611188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38660" y="555341"/>
            <a:ext cx="4634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Handling Money </a:t>
            </a:r>
            <a:r>
              <a:rPr lang="en-US" sz="3600" dirty="0" smtClean="0">
                <a:latin typeface="Arial Narrow" pitchFamily="34" charset="0"/>
              </a:rPr>
              <a:t>Matters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70589" y="203171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1802" y="1600200"/>
            <a:ext cx="68323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315091" y="2077254"/>
            <a:ext cx="64829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What should I do if I think my identity has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been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compromised?</a:t>
            </a: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274" y="3399034"/>
            <a:ext cx="19526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50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EAA2A452-C817-45F3-B10E-1A8BA59E6B16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4721225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en-US" sz="2800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7A356D7-C4EC-493B-AB8D-F50D08635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7" y="4953000"/>
            <a:ext cx="110331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6884998-18D2-476A-BB94-15D8C3E14C18}"/>
              </a:ext>
            </a:extLst>
          </p:cNvPr>
          <p:cNvSpPr txBox="1">
            <a:spLocks/>
          </p:cNvSpPr>
          <p:nvPr/>
        </p:nvSpPr>
        <p:spPr>
          <a:xfrm>
            <a:off x="611188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38660" y="555341"/>
            <a:ext cx="4634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Handling Money </a:t>
            </a:r>
            <a:r>
              <a:rPr lang="en-US" sz="3600" dirty="0" smtClean="0">
                <a:latin typeface="Arial Narrow" pitchFamily="34" charset="0"/>
              </a:rPr>
              <a:t>Matters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70589" y="203171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1802" y="1600200"/>
            <a:ext cx="68323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659009" y="1931541"/>
            <a:ext cx="70671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File a report immediately with authorities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Contact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Ohio Attorney General’s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Identity Theft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Unit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Visit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www. IdentifyTheft.gov</a:t>
            </a:r>
          </a:p>
        </p:txBody>
      </p:sp>
      <p:pic>
        <p:nvPicPr>
          <p:cNvPr id="10" name="Picture 6" descr="C:\Users\bev\Desktop\attorney gener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0" y="2728913"/>
            <a:ext cx="1682750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C:\Users\bev\Desktop\identity thef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09" y="5142582"/>
            <a:ext cx="42291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32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EAA2A452-C817-45F3-B10E-1A8BA59E6B16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4721225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en-US" sz="2800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7A356D7-C4EC-493B-AB8D-F50D08635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7" y="4953000"/>
            <a:ext cx="110331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6884998-18D2-476A-BB94-15D8C3E14C18}"/>
              </a:ext>
            </a:extLst>
          </p:cNvPr>
          <p:cNvSpPr txBox="1">
            <a:spLocks/>
          </p:cNvSpPr>
          <p:nvPr/>
        </p:nvSpPr>
        <p:spPr>
          <a:xfrm>
            <a:off x="611188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38660" y="555341"/>
            <a:ext cx="4634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Handling Money </a:t>
            </a:r>
            <a:r>
              <a:rPr lang="en-US" sz="3600" dirty="0" smtClean="0">
                <a:latin typeface="Arial Narrow" pitchFamily="34" charset="0"/>
              </a:rPr>
              <a:t>Matters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35641" y="2044557"/>
            <a:ext cx="72124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How do I get a credit card and how do I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use it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" name="Picture 6" descr="C:\Users\bev\Desktop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926" y="3211343"/>
            <a:ext cx="4419600" cy="235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EAA2A452-C817-45F3-B10E-1A8BA59E6B16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4721225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en-US" sz="2800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7A356D7-C4EC-493B-AB8D-F50D086357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7" y="4953000"/>
            <a:ext cx="110331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6884998-18D2-476A-BB94-15D8C3E14C18}"/>
              </a:ext>
            </a:extLst>
          </p:cNvPr>
          <p:cNvSpPr txBox="1">
            <a:spLocks/>
          </p:cNvSpPr>
          <p:nvPr/>
        </p:nvSpPr>
        <p:spPr>
          <a:xfrm>
            <a:off x="611188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38660" y="555341"/>
            <a:ext cx="4634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Handling Money </a:t>
            </a:r>
            <a:r>
              <a:rPr lang="en-US" sz="3600" dirty="0" smtClean="0">
                <a:latin typeface="Arial Narrow" pitchFamily="34" charset="0"/>
              </a:rPr>
              <a:t>Matters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70589" y="203171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1802" y="1600200"/>
            <a:ext cx="68323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30587"/>
              </p:ext>
            </p:extLst>
          </p:nvPr>
        </p:nvGraphicFramePr>
        <p:xfrm>
          <a:off x="457200" y="1600200"/>
          <a:ext cx="8153400" cy="4638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58434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Even at 18, I need a co-signer for a credit card.</a:t>
                      </a:r>
                    </a:p>
                    <a:p>
                      <a:endParaRPr lang="en-US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False</a:t>
                      </a:r>
                      <a:endParaRPr lang="en-US" sz="1800" dirty="0"/>
                    </a:p>
                  </a:txBody>
                  <a:tcPr marT="45707" marB="45707"/>
                </a:tc>
              </a:tr>
              <a:tr h="100647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Credit scores don’t include monthly payment of utility</a:t>
                      </a:r>
                      <a:r>
                        <a:rPr lang="en-US" sz="1800" baseline="0" dirty="0" smtClean="0"/>
                        <a:t> bills or rent.</a:t>
                      </a:r>
                    </a:p>
                    <a:p>
                      <a:endParaRPr lang="en-US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False</a:t>
                      </a:r>
                      <a:endParaRPr lang="en-US" sz="1800" dirty="0"/>
                    </a:p>
                  </a:txBody>
                  <a:tcPr marT="45707" marB="45707"/>
                </a:tc>
              </a:tr>
              <a:tr h="70452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All contracts</a:t>
                      </a:r>
                      <a:r>
                        <a:rPr lang="en-US" sz="1800" baseline="0" dirty="0" smtClean="0"/>
                        <a:t> have to be in writing.</a:t>
                      </a:r>
                    </a:p>
                    <a:p>
                      <a:endParaRPr lang="en-US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False</a:t>
                      </a:r>
                      <a:endParaRPr lang="en-US" sz="1800" dirty="0"/>
                    </a:p>
                  </a:txBody>
                  <a:tcPr marT="45707" marB="45707"/>
                </a:tc>
              </a:tr>
              <a:tr h="100647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As a form of identity</a:t>
                      </a:r>
                      <a:r>
                        <a:rPr lang="en-US" sz="1800" baseline="0" dirty="0" smtClean="0"/>
                        <a:t>, I should carry my social security card with me.</a:t>
                      </a:r>
                    </a:p>
                    <a:p>
                      <a:endParaRPr lang="en-US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False</a:t>
                      </a:r>
                      <a:endParaRPr lang="en-US" sz="1800" dirty="0"/>
                    </a:p>
                  </a:txBody>
                  <a:tcPr marT="45707" marB="45707"/>
                </a:tc>
              </a:tr>
              <a:tr h="100647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Checking free credit reports isn’t a productive way to see if my identity</a:t>
                      </a:r>
                      <a:r>
                        <a:rPr lang="en-US" sz="1800" baseline="0" dirty="0" smtClean="0"/>
                        <a:t> has been stolen.</a:t>
                      </a:r>
                      <a:endParaRPr lang="en-US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True</a:t>
                      </a:r>
                      <a:endParaRPr lang="en-US" sz="1800" dirty="0"/>
                    </a:p>
                  </a:txBody>
                  <a:tcPr marT="45707" marB="4570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54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EAA2A452-C817-45F3-B10E-1A8BA59E6B16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4721225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en-US" sz="2800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7A356D7-C4EC-493B-AB8D-F50D08635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7" y="4953000"/>
            <a:ext cx="110331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6884998-18D2-476A-BB94-15D8C3E14C18}"/>
              </a:ext>
            </a:extLst>
          </p:cNvPr>
          <p:cNvSpPr txBox="1">
            <a:spLocks/>
          </p:cNvSpPr>
          <p:nvPr/>
        </p:nvSpPr>
        <p:spPr>
          <a:xfrm>
            <a:off x="611188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38660" y="555341"/>
            <a:ext cx="4634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Handling Money </a:t>
            </a:r>
            <a:r>
              <a:rPr lang="en-US" sz="3600" dirty="0" smtClean="0">
                <a:latin typeface="Arial Narrow" pitchFamily="34" charset="0"/>
              </a:rPr>
              <a:t>Matters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4687" y="1600200"/>
            <a:ext cx="678351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Will be offers in the mail and at stores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Understand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offer before signing up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Shop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for the best interest rate and terms</a:t>
            </a: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57579"/>
            <a:ext cx="1826851" cy="86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Users\bev\Desktop\off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829" y="2309808"/>
            <a:ext cx="1761641" cy="117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C:\Users\bev\Desktop\images (2)approve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60" y="4418842"/>
            <a:ext cx="19812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44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EAA2A452-C817-45F3-B10E-1A8BA59E6B16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4721225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en-US" sz="2800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7A356D7-C4EC-493B-AB8D-F50D08635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7" y="4953000"/>
            <a:ext cx="110331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6884998-18D2-476A-BB94-15D8C3E14C18}"/>
              </a:ext>
            </a:extLst>
          </p:cNvPr>
          <p:cNvSpPr txBox="1">
            <a:spLocks/>
          </p:cNvSpPr>
          <p:nvPr/>
        </p:nvSpPr>
        <p:spPr>
          <a:xfrm>
            <a:off x="611188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38660" y="555341"/>
            <a:ext cx="4634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Handling Money </a:t>
            </a:r>
            <a:r>
              <a:rPr lang="en-US" sz="3600" dirty="0" smtClean="0">
                <a:latin typeface="Arial Narrow" pitchFamily="34" charset="0"/>
              </a:rPr>
              <a:t>Matters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6031" y="1600200"/>
            <a:ext cx="59857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Limit your number of credit cards</a:t>
            </a:r>
          </a:p>
          <a:p>
            <a:pPr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Don’t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charge more than you can handle</a:t>
            </a:r>
          </a:p>
          <a:p>
            <a:pPr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Don’t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make</a:t>
            </a:r>
          </a:p>
          <a:p>
            <a:pPr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bev\Desktop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220" y="2303948"/>
            <a:ext cx="2037628" cy="135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C:\Users\bev\Desktop\debt imag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36" y="3569538"/>
            <a:ext cx="23050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9142" y="4037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06258" y="497484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Don’t make monthly minimum payments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14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EAA2A452-C817-45F3-B10E-1A8BA59E6B16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4721225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en-US" sz="2800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7A356D7-C4EC-493B-AB8D-F50D08635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7" y="4953000"/>
            <a:ext cx="110331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6884998-18D2-476A-BB94-15D8C3E14C18}"/>
              </a:ext>
            </a:extLst>
          </p:cNvPr>
          <p:cNvSpPr txBox="1">
            <a:spLocks/>
          </p:cNvSpPr>
          <p:nvPr/>
        </p:nvSpPr>
        <p:spPr>
          <a:xfrm>
            <a:off x="611188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38660" y="555341"/>
            <a:ext cx="4634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Handling Money </a:t>
            </a:r>
            <a:r>
              <a:rPr lang="en-US" sz="3600" dirty="0" smtClean="0">
                <a:latin typeface="Arial Narrow" pitchFamily="34" charset="0"/>
              </a:rPr>
              <a:t>Matters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25186" y="1708549"/>
            <a:ext cx="54571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hat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happens if I get behind on my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payments or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stop paying on my credit cards?</a:t>
            </a: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616" y="3511193"/>
            <a:ext cx="220980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5" y="3511193"/>
            <a:ext cx="220980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38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EAA2A452-C817-45F3-B10E-1A8BA59E6B16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4721225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en-US" sz="2800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7A356D7-C4EC-493B-AB8D-F50D08635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7" y="4953000"/>
            <a:ext cx="110331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6884998-18D2-476A-BB94-15D8C3E14C18}"/>
              </a:ext>
            </a:extLst>
          </p:cNvPr>
          <p:cNvSpPr txBox="1">
            <a:spLocks/>
          </p:cNvSpPr>
          <p:nvPr/>
        </p:nvSpPr>
        <p:spPr>
          <a:xfrm>
            <a:off x="611188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38660" y="555341"/>
            <a:ext cx="4634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Handling Money </a:t>
            </a:r>
            <a:r>
              <a:rPr lang="en-US" sz="3600" dirty="0" smtClean="0">
                <a:latin typeface="Arial Narrow" pitchFamily="34" charset="0"/>
              </a:rPr>
              <a:t>Matters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82040" y="1769408"/>
            <a:ext cx="43254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Pay continual interest on what you still owe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late fees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Have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difficulty in getting more credit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Turn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charges over to debt collector</a:t>
            </a:r>
          </a:p>
        </p:txBody>
      </p:sp>
      <p:pic>
        <p:nvPicPr>
          <p:cNvPr id="7" name="Picture 5" descr="C:\Users\bev\Desktop\late fe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5738">
            <a:off x="6004017" y="2037480"/>
            <a:ext cx="2586776" cy="163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bev\Desktop\debt collect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90" y="3741636"/>
            <a:ext cx="1942784" cy="129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4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8380.t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3109B494078548A48759A50C1613A2" ma:contentTypeVersion="13" ma:contentTypeDescription="Create a new document." ma:contentTypeScope="" ma:versionID="2d75a9df917ad9a4a7723fa1ef1cd5a4">
  <xsd:schema xmlns:xsd="http://www.w3.org/2001/XMLSchema" xmlns:xs="http://www.w3.org/2001/XMLSchema" xmlns:p="http://schemas.microsoft.com/office/2006/metadata/properties" xmlns:ns3="6af4ec05-1ed8-42e6-93bc-48eb8485468f" xmlns:ns4="55c658d7-b53f-4479-a822-76550e518923" targetNamespace="http://schemas.microsoft.com/office/2006/metadata/properties" ma:root="true" ma:fieldsID="912f42c24e382335e3f7b816f8fedb9e" ns3:_="" ns4:_="">
    <xsd:import namespace="6af4ec05-1ed8-42e6-93bc-48eb8485468f"/>
    <xsd:import namespace="55c658d7-b53f-4479-a822-76550e51892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f4ec05-1ed8-42e6-93bc-48eb848546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c658d7-b53f-4479-a822-76550e51892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0BC7AB-5200-4D9B-A822-3DA2E57114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9A9D74-0DD5-42A6-A721-DB2C983A57B1}">
  <ds:schemaRefs>
    <ds:schemaRef ds:uri="http://schemas.microsoft.com/office/infopath/2007/PartnerControls"/>
    <ds:schemaRef ds:uri="6af4ec05-1ed8-42e6-93bc-48eb8485468f"/>
    <ds:schemaRef ds:uri="http://schemas.microsoft.com/office/2006/metadata/properties"/>
    <ds:schemaRef ds:uri="http://schemas.microsoft.com/office/2006/documentManagement/types"/>
    <ds:schemaRef ds:uri="http://purl.org/dc/elements/1.1/"/>
    <ds:schemaRef ds:uri="55c658d7-b53f-4479-a822-76550e518923"/>
    <ds:schemaRef ds:uri="http://purl.org/dc/terms/"/>
    <ds:schemaRef ds:uri="http://www.w3.org/XML/1998/namespace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9FBACD9-A466-4AAE-8705-4236165DC9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f4ec05-1ed8-42e6-93bc-48eb8485468f"/>
    <ds:schemaRef ds:uri="55c658d7-b53f-4479-a822-76550e5189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ppt8380.tmp</Template>
  <TotalTime>346</TotalTime>
  <Words>936</Words>
  <Application>Microsoft Office PowerPoint</Application>
  <PresentationFormat>On-screen Show (4:3)</PresentationFormat>
  <Paragraphs>353</Paragraphs>
  <Slides>50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ppt8380.tmp</vt:lpstr>
      <vt:lpstr>Freedom Independence Transition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</dc:creator>
  <cp:lastModifiedBy>bev</cp:lastModifiedBy>
  <cp:revision>20</cp:revision>
  <dcterms:created xsi:type="dcterms:W3CDTF">2019-10-24T14:26:20Z</dcterms:created>
  <dcterms:modified xsi:type="dcterms:W3CDTF">2020-01-03T16:59:28Z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0x010100ED3109B494078548A48759A50C1613A2</vt:lpwstr>
  </property>
</Properties>
</file>