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3"/>
  </p:notesMasterIdLst>
  <p:sldIdLst>
    <p:sldId id="256" r:id="rId5"/>
    <p:sldId id="258" r:id="rId6"/>
    <p:sldId id="284" r:id="rId7"/>
    <p:sldId id="285" r:id="rId8"/>
    <p:sldId id="286" r:id="rId9"/>
    <p:sldId id="320" r:id="rId10"/>
    <p:sldId id="321" r:id="rId11"/>
    <p:sldId id="288" r:id="rId12"/>
    <p:sldId id="287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5" r:id="rId29"/>
    <p:sldId id="306" r:id="rId30"/>
    <p:sldId id="307" r:id="rId31"/>
    <p:sldId id="304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8" r:id="rId40"/>
    <p:sldId id="316" r:id="rId41"/>
    <p:sldId id="31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v Graves" initials="BG" lastIdx="1" clrIdx="0">
    <p:extLst>
      <p:ext uri="{19B8F6BF-5375-455C-9EA6-DF929625EA0E}">
        <p15:presenceInfo xmlns:p15="http://schemas.microsoft.com/office/powerpoint/2012/main" xmlns="" userId="S::bgraves@osbf.net::daddf667-9e89-4b22-8e64-50e127fc8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EF39C7-8DF6-4617-B50B-81A6D111CC38}" v="409" dt="2019-12-10T19:19:46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5" autoAdjust="0"/>
    <p:restoredTop sz="94542" autoAdjust="0"/>
  </p:normalViewPr>
  <p:slideViewPr>
    <p:cSldViewPr snapToGrid="0" snapToObjects="1">
      <p:cViewPr varScale="1">
        <p:scale>
          <a:sx n="82" d="100"/>
          <a:sy n="82" d="100"/>
        </p:scale>
        <p:origin x="-1411" y="-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C4484-D1F0-43F9-90C6-D8EBC7D5CD6D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3B8F4-148D-4AA3-B7BC-29AF9FE6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7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756E-2338-B04D-8DEF-8D68D8301AD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3775-2DF5-3544-A643-FCF1AF369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2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756E-2338-B04D-8DEF-8D68D8301AD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3775-2DF5-3544-A643-FCF1AF369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9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7756E-2338-B04D-8DEF-8D68D8301AD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C3775-2DF5-3544-A643-FCF1AF369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CA7FBA9-25EA-4855-956C-5D15051D3E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Freedom Independence Transition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C265CA73-1851-4522-9171-B17D78361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69" y="3600450"/>
            <a:ext cx="2123661" cy="231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4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4839F3-8F6E-4114-9F14-7450DD45C5F1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318F305-A9F4-4B96-AFED-7A1E5D844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CA7337B7-D477-4A2E-B68F-CB26517BBFCB}"/>
              </a:ext>
            </a:extLst>
          </p:cNvPr>
          <p:cNvSpPr txBox="1">
            <a:spLocks/>
          </p:cNvSpPr>
          <p:nvPr/>
        </p:nvSpPr>
        <p:spPr>
          <a:xfrm>
            <a:off x="817037" y="1984639"/>
            <a:ext cx="8065233" cy="404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None/>
              <a:defRPr/>
            </a:pPr>
            <a:r>
              <a:rPr lang="en-US" altLang="en-US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 … </a:t>
            </a:r>
          </a:p>
          <a:p>
            <a:pPr algn="l">
              <a:buFont typeface="Wingdings" pitchFamily="2" charset="2"/>
              <a:buNone/>
              <a:defRPr/>
            </a:pPr>
            <a:endParaRPr lang="en-US" altLang="en-US" sz="5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altLang="en-US" sz="5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Scam</a:t>
            </a:r>
            <a:r>
              <a:rPr lang="en-US" altLang="en-US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defRPr/>
            </a:pPr>
            <a:r>
              <a:rPr lang="en-US" altLang="en-US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defRPr/>
            </a:pPr>
            <a:r>
              <a:rPr lang="en-US" altLang="en-US" sz="5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Stalk </a:t>
            </a:r>
          </a:p>
          <a:p>
            <a:pPr algn="l">
              <a:defRPr/>
            </a:pPr>
            <a:r>
              <a:rPr lang="en-US" altLang="en-US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defRPr/>
            </a:pPr>
            <a:r>
              <a:rPr lang="en-US" altLang="en-US" sz="5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Steal </a:t>
            </a:r>
            <a:r>
              <a:rPr lang="en-US" altLang="en-US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endParaRPr lang="en-US" alt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en-US" dirty="0"/>
              <a:t>          </a:t>
            </a:r>
          </a:p>
          <a:p>
            <a:pPr>
              <a:buFont typeface="Wingdings" pitchFamily="2" charset="2"/>
              <a:buNone/>
              <a:defRPr/>
            </a:pPr>
            <a:endParaRPr lang="en-US" altLang="en-US" dirty="0"/>
          </a:p>
          <a:p>
            <a:pPr>
              <a:buFont typeface="Wingdings" pitchFamily="2" charset="2"/>
              <a:buNone/>
              <a:defRPr/>
            </a:pPr>
            <a:r>
              <a:rPr lang="en-US" altLang="en-US" dirty="0"/>
              <a:t>     </a:t>
            </a:r>
          </a:p>
        </p:txBody>
      </p:sp>
      <p:pic>
        <p:nvPicPr>
          <p:cNvPr id="8" name="Picture 2" descr="C:\Users\bev\Desktop\fraud.png">
            <a:extLst>
              <a:ext uri="{FF2B5EF4-FFF2-40B4-BE49-F238E27FC236}">
                <a16:creationId xmlns:a16="http://schemas.microsoft.com/office/drawing/2014/main" xmlns="" id="{051FADBE-6F6E-4CA6-A9C7-2F86FB40D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420" y="1886191"/>
            <a:ext cx="3218415" cy="321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2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6FFE37-92BB-411B-A2BF-085662C70483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92107059-01ED-45ED-BB77-EA9C77A5D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84123FF-C64E-4298-BCDF-8C1FC99D623A}"/>
              </a:ext>
            </a:extLst>
          </p:cNvPr>
          <p:cNvSpPr txBox="1"/>
          <p:nvPr/>
        </p:nvSpPr>
        <p:spPr>
          <a:xfrm>
            <a:off x="1014045" y="1752599"/>
            <a:ext cx="7672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really know who is on the other end?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xmlns="" id="{F73E1718-16B5-479A-B12F-F1986491F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5216" y="2667000"/>
            <a:ext cx="5867400" cy="28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850BFE-ECD5-4DCB-8E34-D79C68E009B6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43022FDF-A91D-416A-830D-F07C54431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7" y="4991893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8E5D6EE-D31F-41F3-A521-9085C23CE41E}"/>
              </a:ext>
            </a:extLst>
          </p:cNvPr>
          <p:cNvSpPr txBox="1">
            <a:spLocks/>
          </p:cNvSpPr>
          <p:nvPr/>
        </p:nvSpPr>
        <p:spPr>
          <a:xfrm>
            <a:off x="609600" y="1905000"/>
            <a:ext cx="81534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Social Media Scams</a:t>
            </a:r>
          </a:p>
          <a:p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eBay/Craigslist Scams</a:t>
            </a:r>
          </a:p>
          <a:p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Phishing &amp; Malware Scams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F2B9674B-F08C-4BD0-80E2-EF8F12D5D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65" y="3999706"/>
            <a:ext cx="39465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5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5F89C7-4C06-47BE-915C-A03A170D1B67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7806B45-B828-4B48-9BC5-34D690553B03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731202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Phishing scams (fraud) you should know</a:t>
            </a:r>
          </a:p>
          <a:p>
            <a:pPr marL="685800" lvl="2" algn="l"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</a:p>
          <a:p>
            <a:pPr marL="685800" lvl="2" algn="l"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Scholarships</a:t>
            </a:r>
          </a:p>
          <a:p>
            <a:pPr marL="685800" lvl="2" algn="l"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Dream Job</a:t>
            </a:r>
          </a:p>
          <a:p>
            <a:pPr marL="685800" lvl="2" algn="l"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Games/Password Change</a:t>
            </a:r>
          </a:p>
          <a:p>
            <a:pPr marL="685800" lvl="2" algn="l"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Lottery/Sweepstakes/Prizes</a:t>
            </a:r>
          </a:p>
          <a:p>
            <a:pPr marL="685800" lvl="2" algn="l"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 Support Scams</a:t>
            </a:r>
          </a:p>
          <a:p>
            <a:pPr algn="l">
              <a:buClr>
                <a:srgbClr val="97BAFF"/>
              </a:buClr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27F8263-60C5-43EA-BDA8-EE4C18F30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18" y="2176983"/>
            <a:ext cx="2403475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A4971D24-2BFB-4702-A5E4-8357D8157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737" y="5105400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5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9D37E4-DADF-404F-9C82-E57A21CC79A3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9A87801A-9520-4614-A0EF-400AA851B7E3}"/>
              </a:ext>
            </a:extLst>
          </p:cNvPr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too good to be true something is..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good to be true something is..</a:t>
            </a:r>
          </a:p>
        </p:txBody>
      </p:sp>
      <p:pic>
        <p:nvPicPr>
          <p:cNvPr id="6" name="Picture 2" descr="C:\Users\bev\AppData\Local\Microsoft\Windows\Temporary Internet Files\Content.IE5\PYDQGZ8S\volume[1].jpg">
            <a:extLst>
              <a:ext uri="{FF2B5EF4-FFF2-40B4-BE49-F238E27FC236}">
                <a16:creationId xmlns:a16="http://schemas.microsoft.com/office/drawing/2014/main" xmlns="" id="{D46391FA-A9FB-414E-8CF2-4A90B2E7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5397329" cy="281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31E565-200F-467D-9FC7-E1F7AAEDC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23" y="4724399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2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CCF5C5-5135-40D7-BFBA-C13C0FD00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23" y="4724399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F0D55F-8017-4144-9863-53A9031191C8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7442B1B-D2B9-4121-B0C7-4946FB38230A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8153400" cy="506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Programs/files can be used to steal sensitive data and/or monitor the users’ computer activity without their permission</a:t>
            </a: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Beware of pop-ups, downloads, links and attachments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8586F2D4-6E6E-44FC-9D12-2B68532F0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4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506F8E-AB73-4326-9D1E-57FB832FB708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770CB077-5E62-4DE5-B9BE-9D2F004C3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59835"/>
            <a:ext cx="2867025" cy="1590675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17ACC245-A165-4402-8A0A-DFBFF8EEF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05918"/>
            <a:ext cx="34131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3A76AA11-8DEB-4291-9C5B-1CFC5ED7DA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1" y="3250510"/>
            <a:ext cx="3943351" cy="298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466326-39B7-450C-AEFA-C784D03DE7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57" y="5135217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4FD323E-91E0-44BD-B104-7F1BE2C60417}"/>
              </a:ext>
            </a:extLst>
          </p:cNvPr>
          <p:cNvSpPr/>
          <p:nvPr/>
        </p:nvSpPr>
        <p:spPr>
          <a:xfrm>
            <a:off x="4419600" y="2057400"/>
            <a:ext cx="4326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make it really tempting</a:t>
            </a:r>
          </a:p>
        </p:txBody>
      </p:sp>
    </p:spTree>
    <p:extLst>
      <p:ext uri="{BB962C8B-B14F-4D97-AF65-F5344CB8AC3E}">
        <p14:creationId xmlns:p14="http://schemas.microsoft.com/office/powerpoint/2010/main" val="18343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81C36A-26B6-481A-B1BD-1513BE3E22E4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4D9D9AA-6BA4-40B1-976F-22C03A555529}"/>
              </a:ext>
            </a:extLst>
          </p:cNvPr>
          <p:cNvSpPr txBox="1">
            <a:spLocks/>
          </p:cNvSpPr>
          <p:nvPr/>
        </p:nvSpPr>
        <p:spPr>
          <a:xfrm>
            <a:off x="304800" y="1828800"/>
            <a:ext cx="871993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Scams You Should Know:</a:t>
            </a:r>
          </a:p>
          <a:p>
            <a:pPr marL="685800" lvl="2" algn="l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“Make Money Quick” Opportunities</a:t>
            </a:r>
          </a:p>
          <a:p>
            <a:pPr marL="685800" lvl="2" algn="l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Romance Scams</a:t>
            </a:r>
          </a:p>
          <a:p>
            <a:pPr marL="685800" lvl="2"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2"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2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 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SEND MONEY TO SOMEONE YOU HAVE ONLY MET ONLINE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AEA2BA2E-6D83-4E13-874A-CFF2B6CF6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2" y="2795587"/>
            <a:ext cx="1214438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1C2A65-9582-421E-BE04-B8C6EE2CF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5029200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8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D8D49A-4ABA-4F1D-834C-947E8F3C2D30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383B45A-9B9C-43DB-90D9-9EEFB60AF70D}"/>
              </a:ext>
            </a:extLst>
          </p:cNvPr>
          <p:cNvSpPr txBox="1">
            <a:spLocks/>
          </p:cNvSpPr>
          <p:nvPr/>
        </p:nvSpPr>
        <p:spPr>
          <a:xfrm>
            <a:off x="609600" y="1524000"/>
            <a:ext cx="8153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selling an item on e-Bay/Craigslist:</a:t>
            </a:r>
          </a:p>
          <a:p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Buyer sends a counterfeit check/money order </a:t>
            </a:r>
            <a:r>
              <a:rPr lang="en-US" alt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item costs</a:t>
            </a:r>
          </a:p>
          <a:p>
            <a:pPr algn="l"/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Buyer asks you (the victim) to remit the difference via wire or gift cards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1899A9C3-C1DE-43D1-ADDA-914E5973E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244" y="4704522"/>
            <a:ext cx="2117034" cy="147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42E9BF-6E7F-4C2E-8B85-5A90D30A3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5105175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5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47F999D-77DD-47D5-AAD5-0CDCC4702BD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60E254-5210-473E-A037-9CFF03AC5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7" y="5039136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6F0671-FFBA-4FAB-8AF6-F63BB06B6A0F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E2CAD08-4D5A-44E5-BA99-BBAA0B81ADC5}"/>
              </a:ext>
            </a:extLst>
          </p:cNvPr>
          <p:cNvSpPr txBox="1">
            <a:spLocks/>
          </p:cNvSpPr>
          <p:nvPr/>
        </p:nvSpPr>
        <p:spPr>
          <a:xfrm>
            <a:off x="765175" y="17526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Stalkers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Thieves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oversharing!</a:t>
            </a:r>
          </a:p>
          <a:p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Be careful!</a:t>
            </a:r>
          </a:p>
          <a:p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Information provided by your posts, timeline feature, and check-ins can be relied on by criminals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95F53053-99A3-4BD5-B50C-2283535B4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4079149"/>
            <a:ext cx="3200400" cy="191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7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3BBA96-00BB-4408-9C7F-CF82ADDD3A10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3D7200A2-B863-4736-94A1-55CF83C1D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34" y="2919325"/>
            <a:ext cx="26717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03D11007-23D0-45FE-9A6E-4DA9754019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4953000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0C6B3B-EE46-4BD3-92D5-8C24249BC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435009" cy="49530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types of things do we do online?</a:t>
            </a:r>
            <a:endParaRPr lang="en-US" dirty="0"/>
          </a:p>
          <a:p>
            <a:pPr marL="685800" lvl="2" indent="0">
              <a:buNone/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Researching topics</a:t>
            </a:r>
          </a:p>
          <a:p>
            <a:pPr marL="685800" lvl="2" indent="0">
              <a:buNone/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Shopping</a:t>
            </a:r>
          </a:p>
          <a:p>
            <a:pPr marL="685800" lvl="2" indent="0">
              <a:buNone/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Banking </a:t>
            </a:r>
          </a:p>
          <a:p>
            <a:pPr marL="685800" lvl="2" indent="0">
              <a:buNone/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Downloading entertainment</a:t>
            </a:r>
          </a:p>
          <a:p>
            <a:pPr marL="685800" lvl="2" indent="0">
              <a:buNone/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networking</a:t>
            </a:r>
          </a:p>
          <a:p>
            <a:pPr marL="685800" lvl="2" indent="0">
              <a:buNone/>
              <a:defRPr/>
            </a:pP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2" indent="0">
              <a:buNone/>
              <a:defRPr/>
            </a:pP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2" indent="0">
              <a:buNone/>
              <a:defRPr/>
            </a:pP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47F999D-77DD-47D5-AAD5-0CDCC4702BD6}"/>
              </a:ext>
            </a:extLst>
          </p:cNvPr>
          <p:cNvSpPr txBox="1">
            <a:spLocks/>
          </p:cNvSpPr>
          <p:nvPr/>
        </p:nvSpPr>
        <p:spPr>
          <a:xfrm>
            <a:off x="659294" y="1215276"/>
            <a:ext cx="8252792" cy="506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60E254-5210-473E-A037-9CFF03AC5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774" y="5143125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6F0671-FFBA-4FAB-8AF6-F63BB06B6A0F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5E3E717-BDF8-4CEF-93B3-49481FF69758}"/>
              </a:ext>
            </a:extLst>
          </p:cNvPr>
          <p:cNvSpPr txBox="1">
            <a:spLocks/>
          </p:cNvSpPr>
          <p:nvPr/>
        </p:nvSpPr>
        <p:spPr>
          <a:xfrm>
            <a:off x="612775" y="1483938"/>
            <a:ext cx="3959225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Name</a:t>
            </a:r>
          </a:p>
          <a:p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Phone</a:t>
            </a:r>
          </a:p>
          <a:p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Address</a:t>
            </a:r>
          </a:p>
          <a:p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Birthday</a:t>
            </a:r>
          </a:p>
          <a:p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Photos with friends</a:t>
            </a:r>
          </a:p>
          <a:p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School</a:t>
            </a:r>
          </a:p>
          <a:p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Location</a:t>
            </a:r>
          </a:p>
          <a:p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Shopping habits</a:t>
            </a:r>
          </a:p>
          <a:p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Vacation/weekend plans</a:t>
            </a:r>
          </a:p>
          <a:p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Password reset answers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8E69BAF1-8BFC-45D2-860B-412DD44E4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43" y="1735593"/>
            <a:ext cx="3413083" cy="336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16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47F999D-77DD-47D5-AAD5-0CDCC4702BD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60E254-5210-473E-A037-9CFF03AC5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7" y="5039136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6F0671-FFBA-4FAB-8AF6-F63BB06B6A0F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E1835D3-3F8B-4B37-AF44-E0120CBDDA20}"/>
              </a:ext>
            </a:extLst>
          </p:cNvPr>
          <p:cNvSpPr txBox="1">
            <a:spLocks/>
          </p:cNvSpPr>
          <p:nvPr/>
        </p:nvSpPr>
        <p:spPr>
          <a:xfrm>
            <a:off x="381000" y="1600200"/>
            <a:ext cx="8458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am I sharing the info with?</a:t>
            </a:r>
          </a:p>
          <a:p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info is being used, saved, and shared?</a:t>
            </a:r>
          </a:p>
          <a:p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is the info being shared?</a:t>
            </a:r>
          </a:p>
          <a:p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am I sharing the info?</a:t>
            </a:r>
          </a:p>
          <a:p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the info needed? 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0716DB15-98E8-4832-897E-A39CBD3C2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2" y="4310936"/>
            <a:ext cx="2352261" cy="201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46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47F999D-77DD-47D5-AAD5-0CDCC4702BD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60E254-5210-473E-A037-9CFF03AC5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7" y="5039136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6F0671-FFBA-4FAB-8AF6-F63BB06B6A0F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BE87E68-A2DE-4EEA-8005-464296A3671A}"/>
              </a:ext>
            </a:extLst>
          </p:cNvPr>
          <p:cNvSpPr txBox="1">
            <a:spLocks/>
          </p:cNvSpPr>
          <p:nvPr/>
        </p:nvSpPr>
        <p:spPr>
          <a:xfrm>
            <a:off x="609600" y="1802296"/>
            <a:ext cx="8153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filters/privacy Settings </a:t>
            </a:r>
          </a:p>
          <a:p>
            <a:pPr algn="l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 content (e.g. DOB)</a:t>
            </a:r>
          </a:p>
          <a:p>
            <a:pPr algn="l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Disabling check-Ins</a:t>
            </a:r>
          </a:p>
          <a:p>
            <a:pPr algn="l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 timeline and tagging settings</a:t>
            </a:r>
          </a:p>
          <a:p>
            <a:pPr algn="l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Beware of installing third-party apps on your user accounts</a:t>
            </a:r>
          </a:p>
          <a:p>
            <a:pPr algn="l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strong passwords</a:t>
            </a:r>
          </a:p>
          <a:p>
            <a:pPr algn="l">
              <a:defRPr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itchFamily="2" charset="2"/>
              <a:buNone/>
              <a:defRPr/>
            </a:pPr>
            <a:endParaRPr lang="en-US" dirty="0"/>
          </a:p>
          <a:p>
            <a:pPr algn="l">
              <a:defRPr/>
            </a:pPr>
            <a:endParaRPr lang="en-US" dirty="0"/>
          </a:p>
        </p:txBody>
      </p:sp>
      <p:pic>
        <p:nvPicPr>
          <p:cNvPr id="8" name="Picture 2" descr="C:\Users\bev\Desktop\media rules.jpg">
            <a:extLst>
              <a:ext uri="{FF2B5EF4-FFF2-40B4-BE49-F238E27FC236}">
                <a16:creationId xmlns:a16="http://schemas.microsoft.com/office/drawing/2014/main" xmlns="" id="{00AA6158-B563-41F4-BD86-CB4AC1123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22" y="44577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6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47F999D-77DD-47D5-AAD5-0CDCC4702BD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60E254-5210-473E-A037-9CFF03AC5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174974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6F0671-FFBA-4FAB-8AF6-F63BB06B6A0F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3ADD8FA-AF5E-4FDB-BA67-BBFA4F5A21C2}"/>
              </a:ext>
            </a:extLst>
          </p:cNvPr>
          <p:cNvSpPr txBox="1">
            <a:spLocks/>
          </p:cNvSpPr>
          <p:nvPr/>
        </p:nvSpPr>
        <p:spPr>
          <a:xfrm>
            <a:off x="381000" y="16002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But isn’t sharing with friends OK?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8" name="Picture 2" descr="C:\Users\bev\Desktop\afternoon tea.jpg">
            <a:extLst>
              <a:ext uri="{FF2B5EF4-FFF2-40B4-BE49-F238E27FC236}">
                <a16:creationId xmlns:a16="http://schemas.microsoft.com/office/drawing/2014/main" xmlns="" id="{925623CE-62E1-44BF-9A0B-45E78E615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588" y="2895600"/>
            <a:ext cx="341977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10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47F999D-77DD-47D5-AAD5-0CDCC4702BD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60E254-5210-473E-A037-9CFF03AC5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7" y="5039136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6F0671-FFBA-4FAB-8AF6-F63BB06B6A0F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F4CCA8E-4006-4A5F-97A0-911254252136}"/>
              </a:ext>
            </a:extLst>
          </p:cNvPr>
          <p:cNvSpPr txBox="1">
            <a:spLocks/>
          </p:cNvSpPr>
          <p:nvPr/>
        </p:nvSpPr>
        <p:spPr>
          <a:xfrm>
            <a:off x="609600" y="1603375"/>
            <a:ext cx="8153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800" dirty="0"/>
              <a:t>	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whether info could come 	back to bite you in the future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Private info</a:t>
            </a:r>
          </a:p>
          <a:p>
            <a:pPr marL="685800" lvl="2">
              <a:defRPr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Wrong impressions</a:t>
            </a:r>
          </a:p>
          <a:p>
            <a:pPr marL="685800" lvl="2">
              <a:defRPr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Information passed on to others </a:t>
            </a:r>
          </a:p>
          <a:p>
            <a:pPr marL="685800" lvl="2">
              <a:defRPr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Job interview</a:t>
            </a:r>
          </a:p>
          <a:p>
            <a:pPr marL="685800" lvl="2">
              <a:defRPr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College acceptance</a:t>
            </a:r>
          </a:p>
          <a:p>
            <a:pPr marL="685800" lvl="2" algn="l">
              <a:defRPr/>
            </a:pP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alt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51886BD-2ED7-4B5D-9AD4-9B3DB7D02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79" y="2762024"/>
            <a:ext cx="2514738" cy="269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58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47F999D-77DD-47D5-AAD5-0CDCC4702BD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60E254-5210-473E-A037-9CFF03AC5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7" y="5039136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6F0671-FFBA-4FAB-8AF6-F63BB06B6A0F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DC7FFD8-2E93-422E-A8F9-2C4ED04662CA}"/>
              </a:ext>
            </a:extLst>
          </p:cNvPr>
          <p:cNvSpPr txBox="1">
            <a:spLocks/>
          </p:cNvSpPr>
          <p:nvPr/>
        </p:nvSpPr>
        <p:spPr>
          <a:xfrm>
            <a:off x="587375" y="1099930"/>
            <a:ext cx="8153400" cy="5072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 sz="4800" b="1" dirty="0"/>
          </a:p>
          <a:p>
            <a:pPr>
              <a:buFont typeface="Wingdings" pitchFamily="2" charset="2"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 am at work, can my boss check my emails and websites I visit?</a:t>
            </a:r>
          </a:p>
        </p:txBody>
      </p:sp>
      <p:pic>
        <p:nvPicPr>
          <p:cNvPr id="8" name="Picture 2" descr="C:\Users\bev\Desktop\boss checking media.jpg">
            <a:extLst>
              <a:ext uri="{FF2B5EF4-FFF2-40B4-BE49-F238E27FC236}">
                <a16:creationId xmlns:a16="http://schemas.microsoft.com/office/drawing/2014/main" xmlns="" id="{A31D5438-822B-4C6B-BCF8-8E2736039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51" y="3594919"/>
            <a:ext cx="4865385" cy="205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3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47F999D-77DD-47D5-AAD5-0CDCC4702BD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60E254-5210-473E-A037-9CFF03AC5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4841081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6F0671-FFBA-4FAB-8AF6-F63BB06B6A0F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E1109D7-47DE-4D85-9944-86BBCFABB75C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most likely...</a:t>
            </a:r>
          </a:p>
          <a:p>
            <a:pPr algn="l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Check privacy policies</a:t>
            </a:r>
          </a:p>
          <a:p>
            <a:pPr algn="l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l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Don’t assume entitlement</a:t>
            </a:r>
          </a:p>
        </p:txBody>
      </p:sp>
      <p:pic>
        <p:nvPicPr>
          <p:cNvPr id="8" name="Picture 2" descr="C:\Users\bev\Desktop\80 rules of social media.jpg">
            <a:extLst>
              <a:ext uri="{FF2B5EF4-FFF2-40B4-BE49-F238E27FC236}">
                <a16:creationId xmlns:a16="http://schemas.microsoft.com/office/drawing/2014/main" xmlns="" id="{04B73840-A28C-4858-96D7-73BC86619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2854568"/>
            <a:ext cx="3983661" cy="21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74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47F999D-77DD-47D5-AAD5-0CDCC4702BD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60E254-5210-473E-A037-9CFF03AC5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7" y="5036151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6F0671-FFBA-4FAB-8AF6-F63BB06B6A0F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2DA99F4-7A3C-4418-A3EB-358FE8D1DF61}"/>
              </a:ext>
            </a:extLst>
          </p:cNvPr>
          <p:cNvSpPr txBox="1">
            <a:spLocks/>
          </p:cNvSpPr>
          <p:nvPr/>
        </p:nvSpPr>
        <p:spPr>
          <a:xfrm>
            <a:off x="457200" y="1818865"/>
            <a:ext cx="8153400" cy="3057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my personal texts private and protected?</a:t>
            </a:r>
          </a:p>
        </p:txBody>
      </p:sp>
      <p:pic>
        <p:nvPicPr>
          <p:cNvPr id="8" name="Picture 2" descr="C:\Users\bev\Desktop\social media thunbprint.jpg">
            <a:extLst>
              <a:ext uri="{FF2B5EF4-FFF2-40B4-BE49-F238E27FC236}">
                <a16:creationId xmlns:a16="http://schemas.microsoft.com/office/drawing/2014/main" xmlns="" id="{0F8B4459-ADE0-4D77-9804-FD1B3DF8D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974" y="2980942"/>
            <a:ext cx="3733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04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47F999D-77DD-47D5-AAD5-0CDCC4702BD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60E254-5210-473E-A037-9CFF03AC5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4648993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6F0671-FFBA-4FAB-8AF6-F63BB06B6A0F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6DBA83F-309D-4F2C-A8FB-1FF75054A173}"/>
              </a:ext>
            </a:extLst>
          </p:cNvPr>
          <p:cNvSpPr txBox="1">
            <a:spLocks/>
          </p:cNvSpPr>
          <p:nvPr/>
        </p:nvSpPr>
        <p:spPr>
          <a:xfrm>
            <a:off x="685800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None/>
              <a:defRPr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necessarily...</a:t>
            </a:r>
          </a:p>
          <a:p>
            <a:pPr algn="l">
              <a:buFont typeface="Wingdings" pitchFamily="2" charset="2"/>
              <a:buNone/>
              <a:defRPr/>
            </a:pP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Forwarded easily</a:t>
            </a:r>
          </a:p>
          <a:p>
            <a:pPr algn="l">
              <a:defRPr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Used as evidence in open court</a:t>
            </a:r>
          </a:p>
        </p:txBody>
      </p:sp>
      <p:pic>
        <p:nvPicPr>
          <p:cNvPr id="8" name="Picture 3" descr="C:\Users\bev\Desktop\social wed.jpg">
            <a:extLst>
              <a:ext uri="{FF2B5EF4-FFF2-40B4-BE49-F238E27FC236}">
                <a16:creationId xmlns:a16="http://schemas.microsoft.com/office/drawing/2014/main" xmlns="" id="{EC3D6034-9F5F-4AEB-86FD-7DA00CE3C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4" y="2028552"/>
            <a:ext cx="25431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ev\Desktop\share.jpg">
            <a:extLst>
              <a:ext uri="{FF2B5EF4-FFF2-40B4-BE49-F238E27FC236}">
                <a16:creationId xmlns:a16="http://schemas.microsoft.com/office/drawing/2014/main" xmlns="" id="{B7ED05B5-8EA4-42BE-BFF8-1E7EC33EC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56" y="405606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037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47F999D-77DD-47D5-AAD5-0CDCC4702BD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60E254-5210-473E-A037-9CFF03AC5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4825066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6F0671-FFBA-4FAB-8AF6-F63BB06B6A0F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E02729C-9A13-484A-80F8-3F4885F6D896}"/>
              </a:ext>
            </a:extLst>
          </p:cNvPr>
          <p:cNvSpPr txBox="1">
            <a:spLocks/>
          </p:cNvSpPr>
          <p:nvPr/>
        </p:nvSpPr>
        <p:spPr>
          <a:xfrm>
            <a:off x="533400" y="1073426"/>
            <a:ext cx="8153400" cy="49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 dirty="0"/>
          </a:p>
          <a:p>
            <a:pPr>
              <a:buFont typeface="Wingdings" pitchFamily="2" charset="2"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What about sexting now that I am 18?</a:t>
            </a:r>
          </a:p>
        </p:txBody>
      </p:sp>
      <p:pic>
        <p:nvPicPr>
          <p:cNvPr id="8" name="Picture 2" descr="C:\Users\bev\Desktop\cartoon.jpg">
            <a:extLst>
              <a:ext uri="{FF2B5EF4-FFF2-40B4-BE49-F238E27FC236}">
                <a16:creationId xmlns:a16="http://schemas.microsoft.com/office/drawing/2014/main" xmlns="" id="{A9CAA54F-5A1F-4724-AD3D-CDC7E9744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6998">
            <a:off x="1990916" y="3117731"/>
            <a:ext cx="3560373" cy="266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92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38A3FB-0A3C-4D20-B15C-BAE8649C0E2D}"/>
              </a:ext>
            </a:extLst>
          </p:cNvPr>
          <p:cNvSpPr txBox="1"/>
          <p:nvPr/>
        </p:nvSpPr>
        <p:spPr>
          <a:xfrm>
            <a:off x="5512905" y="251791"/>
            <a:ext cx="3286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EAA2A452-C817-45F3-B10E-1A8BA59E6B16}"/>
              </a:ext>
            </a:extLst>
          </p:cNvPr>
          <p:cNvSpPr txBox="1">
            <a:spLocks/>
          </p:cNvSpPr>
          <p:nvPr/>
        </p:nvSpPr>
        <p:spPr>
          <a:xfrm>
            <a:off x="612775" y="1971261"/>
            <a:ext cx="472122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Facebook?</a:t>
            </a:r>
          </a:p>
          <a:p>
            <a:pPr algn="l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Twitter?</a:t>
            </a:r>
          </a:p>
          <a:p>
            <a:pPr algn="l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Instagram?</a:t>
            </a:r>
          </a:p>
          <a:p>
            <a:pPr algn="l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Tube?</a:t>
            </a:r>
          </a:p>
          <a:p>
            <a:pPr algn="l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Snapchat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0F5CCBF6-7F68-40CA-9D4E-3DF94F49E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90737"/>
            <a:ext cx="40735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79B1A3A-FD51-4317-95AB-0E9D48B30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947136"/>
            <a:ext cx="11033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9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47F999D-77DD-47D5-AAD5-0CDCC4702BD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60E254-5210-473E-A037-9CFF03AC5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7" y="5039136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6F0671-FFBA-4FAB-8AF6-F63BB06B6A0F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6F031C6-F369-4362-893F-5ABAE2F3561E}"/>
              </a:ext>
            </a:extLst>
          </p:cNvPr>
          <p:cNvSpPr txBox="1">
            <a:spLocks/>
          </p:cNvSpPr>
          <p:nvPr/>
        </p:nvSpPr>
        <p:spPr>
          <a:xfrm>
            <a:off x="747590" y="1474788"/>
            <a:ext cx="83788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Sexting is the creating, sending, receiving, or showing sexually-oriented content including images and words, via cell phone, email, social media or other online communications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3" descr="C:\Users\bev\Desktop\teen sex trap.jpg">
            <a:extLst>
              <a:ext uri="{FF2B5EF4-FFF2-40B4-BE49-F238E27FC236}">
                <a16:creationId xmlns:a16="http://schemas.microsoft.com/office/drawing/2014/main" xmlns="" id="{FEDE4483-18F0-4EBC-989B-49AC15A2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3803374" cy="28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97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47F999D-77DD-47D5-AAD5-0CDCC4702BD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60E254-5210-473E-A037-9CFF03AC5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03" y="4747588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6F0671-FFBA-4FAB-8AF6-F63BB06B6A0F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A17DC2C-9F0F-4B04-AF7B-30989B621278}"/>
              </a:ext>
            </a:extLst>
          </p:cNvPr>
          <p:cNvSpPr txBox="1">
            <a:spLocks/>
          </p:cNvSpPr>
          <p:nvPr/>
        </p:nvSpPr>
        <p:spPr>
          <a:xfrm>
            <a:off x="609600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Sexting between two consenting adults (over 18) is not a crime, though it can sometimes lead to criminal or civil liability for harassment, invasion of privacy and other offenses. </a:t>
            </a:r>
          </a:p>
          <a:p>
            <a:pPr>
              <a:buFont typeface="Wingdings" pitchFamily="2" charset="2"/>
              <a:buNone/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US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whenever sexting involves a minor (i.e. someone under 18) IT IS A CRIME.</a:t>
            </a:r>
          </a:p>
        </p:txBody>
      </p:sp>
      <p:pic>
        <p:nvPicPr>
          <p:cNvPr id="8" name="Picture 2" descr="C:\Users\bev\Desktop\crime.jpg">
            <a:extLst>
              <a:ext uri="{FF2B5EF4-FFF2-40B4-BE49-F238E27FC236}">
                <a16:creationId xmlns:a16="http://schemas.microsoft.com/office/drawing/2014/main" xmlns="" id="{E518CB64-3D89-48EB-B41B-8CF4DEB71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036662"/>
            <a:ext cx="1981200" cy="12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26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47F999D-77DD-47D5-AAD5-0CDCC4702BD6}"/>
              </a:ext>
            </a:extLst>
          </p:cNvPr>
          <p:cNvSpPr txBox="1">
            <a:spLocks/>
          </p:cNvSpPr>
          <p:nvPr/>
        </p:nvSpPr>
        <p:spPr>
          <a:xfrm>
            <a:off x="705540" y="1388166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60E254-5210-473E-A037-9CFF03AC5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03" y="4747588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6F0671-FFBA-4FAB-8AF6-F63BB06B6A0F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1B4662BD-B185-4DB4-8EE7-FBD232AAB87C}"/>
              </a:ext>
            </a:extLst>
          </p:cNvPr>
          <p:cNvSpPr txBox="1">
            <a:spLocks/>
          </p:cNvSpPr>
          <p:nvPr/>
        </p:nvSpPr>
        <p:spPr>
          <a:xfrm>
            <a:off x="609600" y="1484243"/>
            <a:ext cx="8153400" cy="5148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matter if:</a:t>
            </a:r>
          </a:p>
          <a:p>
            <a:pPr algn="l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2" algn="l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is 17</a:t>
            </a:r>
          </a:p>
          <a:p>
            <a:pPr marL="685800" lvl="2" algn="l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is boyfriend/girlfriend</a:t>
            </a:r>
          </a:p>
          <a:p>
            <a:pPr marL="685800" lvl="2" algn="l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accepted a sext, sent or forwarded it, received or kept it, posted it, or showed it to someone else on the school bus.</a:t>
            </a:r>
          </a:p>
          <a:p>
            <a:pPr marL="685800" lvl="2" algn="l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Sexting shared between “consenting”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minors is illegal </a:t>
            </a:r>
          </a:p>
          <a:p>
            <a:pPr marL="685800" lvl="2" algn="l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B1346041-9F85-495D-9800-FE41743A4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676400"/>
            <a:ext cx="22860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831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47F999D-77DD-47D5-AAD5-0CDCC4702BD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60E254-5210-473E-A037-9CFF03AC5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03" y="4747588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6F0671-FFBA-4FAB-8AF6-F63BB06B6A0F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1F73B810-7C9B-4620-AA9E-4948CDA7069E}"/>
              </a:ext>
            </a:extLst>
          </p:cNvPr>
          <p:cNvSpPr txBox="1">
            <a:spLocks/>
          </p:cNvSpPr>
          <p:nvPr/>
        </p:nvSpPr>
        <p:spPr>
          <a:xfrm>
            <a:off x="436907" y="1205948"/>
            <a:ext cx="8442050" cy="5271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/>
          </a:p>
          <a:p>
            <a:pPr algn="l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 control what others do with the pictures/info</a:t>
            </a:r>
          </a:p>
          <a:p>
            <a:pPr algn="l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 control who gains subsequent access to pictures/info</a:t>
            </a:r>
          </a:p>
          <a:p>
            <a:pPr algn="l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impact your image, reputation, and much more   </a:t>
            </a:r>
          </a:p>
        </p:txBody>
      </p:sp>
      <p:pic>
        <p:nvPicPr>
          <p:cNvPr id="10" name="Picture 2" descr="C:\Users\bev\Desktop\dont be too quick to clicvk.jpg">
            <a:extLst>
              <a:ext uri="{FF2B5EF4-FFF2-40B4-BE49-F238E27FC236}">
                <a16:creationId xmlns:a16="http://schemas.microsoft.com/office/drawing/2014/main" xmlns="" id="{60142D1B-9A31-4529-8663-62BC533B4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4178117"/>
            <a:ext cx="2676525" cy="206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9436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47F999D-77DD-47D5-AAD5-0CDCC4702BD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60E254-5210-473E-A037-9CFF03AC5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03" y="4747588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6F0671-FFBA-4FAB-8AF6-F63BB06B6A0F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8C5631F-0950-402E-A4B8-6C1D95A8ECC7}"/>
              </a:ext>
            </a:extLst>
          </p:cNvPr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	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my options if someone is bullying 	me online?</a:t>
            </a:r>
          </a:p>
        </p:txBody>
      </p:sp>
      <p:pic>
        <p:nvPicPr>
          <p:cNvPr id="8" name="Picture 2" descr="C:\Users\bev\Desktop\u r ugly.jpg">
            <a:extLst>
              <a:ext uri="{FF2B5EF4-FFF2-40B4-BE49-F238E27FC236}">
                <a16:creationId xmlns:a16="http://schemas.microsoft.com/office/drawing/2014/main" xmlns="" id="{B319B089-EE9E-4C70-9F0B-25D4A4CA0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70" y="2762103"/>
            <a:ext cx="1937853" cy="31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ev\Desktop\cyberbullying.png">
            <a:extLst>
              <a:ext uri="{FF2B5EF4-FFF2-40B4-BE49-F238E27FC236}">
                <a16:creationId xmlns:a16="http://schemas.microsoft.com/office/drawing/2014/main" xmlns="" id="{40C528D5-A272-4EE3-A5DE-9E8154FE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23930"/>
            <a:ext cx="3074503" cy="243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130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47F999D-77DD-47D5-AAD5-0CDCC4702BD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60E254-5210-473E-A037-9CFF03AC5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03" y="4747588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6F0671-FFBA-4FAB-8AF6-F63BB06B6A0F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99F80B-9DA9-420D-A2F2-5117D9F84CAF}"/>
              </a:ext>
            </a:extLst>
          </p:cNvPr>
          <p:cNvSpPr/>
          <p:nvPr/>
        </p:nvSpPr>
        <p:spPr>
          <a:xfrm>
            <a:off x="571500" y="1699231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Protective laws exist...</a:t>
            </a:r>
          </a:p>
          <a:p>
            <a:pPr marL="0" indent="0">
              <a:buNone/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Telecommunications harassment law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Menacing by Stalking law</a:t>
            </a:r>
          </a:p>
        </p:txBody>
      </p:sp>
      <p:pic>
        <p:nvPicPr>
          <p:cNvPr id="8" name="Picture 2" descr="C:\Users\bev\Desktop\always a way out.jpg">
            <a:extLst>
              <a:ext uri="{FF2B5EF4-FFF2-40B4-BE49-F238E27FC236}">
                <a16:creationId xmlns:a16="http://schemas.microsoft.com/office/drawing/2014/main" xmlns="" id="{6D03ECF4-0854-464D-8143-E86E7226E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41" y="434363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ev\Desktop\kid bullying.jpg">
            <a:extLst>
              <a:ext uri="{FF2B5EF4-FFF2-40B4-BE49-F238E27FC236}">
                <a16:creationId xmlns:a16="http://schemas.microsoft.com/office/drawing/2014/main" xmlns="" id="{C17A462C-25C2-4A95-A8E3-256030656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179">
            <a:off x="722941" y="4555474"/>
            <a:ext cx="2619375" cy="146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555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47F999D-77DD-47D5-AAD5-0CDCC4702BD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60E254-5210-473E-A037-9CFF03AC5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03" y="4747588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6F0671-FFBA-4FAB-8AF6-F63BB06B6A0F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1B1CEA4-CDD7-4274-82A1-1379A3975AF9}"/>
              </a:ext>
            </a:extLst>
          </p:cNvPr>
          <p:cNvSpPr txBox="1">
            <a:spLocks/>
          </p:cNvSpPr>
          <p:nvPr/>
        </p:nvSpPr>
        <p:spPr>
          <a:xfrm>
            <a:off x="457200" y="1192696"/>
            <a:ext cx="8541026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 sz="2800" dirty="0"/>
          </a:p>
          <a:p>
            <a:pPr>
              <a:buFont typeface="Wingdings" pitchFamily="2" charset="2"/>
              <a:buNone/>
            </a:pPr>
            <a:r>
              <a:rPr lang="en-US" altLang="en-US" sz="2800" dirty="0"/>
              <a:t>    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laws prohibit certain computer activities?</a:t>
            </a:r>
          </a:p>
        </p:txBody>
      </p:sp>
      <p:pic>
        <p:nvPicPr>
          <p:cNvPr id="8" name="Picture 5" descr="C:\Users\bev\Desktop\mouse twop.jpg">
            <a:extLst>
              <a:ext uri="{FF2B5EF4-FFF2-40B4-BE49-F238E27FC236}">
                <a16:creationId xmlns:a16="http://schemas.microsoft.com/office/drawing/2014/main" xmlns="" id="{0FDF2E9F-CAD3-4E91-999B-B2513682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bev\Desktop\mouse.png">
            <a:extLst>
              <a:ext uri="{FF2B5EF4-FFF2-40B4-BE49-F238E27FC236}">
                <a16:creationId xmlns:a16="http://schemas.microsoft.com/office/drawing/2014/main" xmlns="" id="{E263EE91-D363-4A97-80D7-2AE839792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71" y="3202951"/>
            <a:ext cx="16573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bev\Desktop\mouse four.jpg">
            <a:extLst>
              <a:ext uri="{FF2B5EF4-FFF2-40B4-BE49-F238E27FC236}">
                <a16:creationId xmlns:a16="http://schemas.microsoft.com/office/drawing/2014/main" xmlns="" id="{B886F457-66B7-4572-94D4-A6E0EC196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81" y="258335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2614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47F999D-77DD-47D5-AAD5-0CDCC4702BD6}"/>
              </a:ext>
            </a:extLst>
          </p:cNvPr>
          <p:cNvSpPr txBox="1">
            <a:spLocks/>
          </p:cNvSpPr>
          <p:nvPr/>
        </p:nvSpPr>
        <p:spPr>
          <a:xfrm>
            <a:off x="758549" y="1726071"/>
            <a:ext cx="8153400" cy="500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60E254-5210-473E-A037-9CFF03AC5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03" y="4747588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6F0671-FFBA-4FAB-8AF6-F63BB06B6A0F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80A8724-B7ED-40F0-BA9F-51B57522B7C7}"/>
              </a:ext>
            </a:extLst>
          </p:cNvPr>
          <p:cNvSpPr txBox="1">
            <a:spLocks/>
          </p:cNvSpPr>
          <p:nvPr/>
        </p:nvSpPr>
        <p:spPr>
          <a:xfrm>
            <a:off x="377825" y="1726071"/>
            <a:ext cx="8308974" cy="4620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None/>
              <a:defRPr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Yes...</a:t>
            </a:r>
          </a:p>
          <a:p>
            <a:pPr algn="l">
              <a:buFont typeface="Wingdings" pitchFamily="2" charset="2"/>
              <a:buNone/>
              <a:defRPr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Need permission to access computer</a:t>
            </a:r>
          </a:p>
          <a:p>
            <a:pPr algn="l">
              <a:defRPr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Can’t scam others</a:t>
            </a:r>
          </a:p>
          <a:p>
            <a:pPr algn="l">
              <a:defRPr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Can’t damage or destroy</a:t>
            </a:r>
          </a:p>
          <a:p>
            <a:pPr algn="l">
              <a:defRPr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Can’t introduce viruses</a:t>
            </a:r>
          </a:p>
          <a:p>
            <a:pPr algn="l">
              <a:defRPr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Can’t deny or disrupt user’s access</a:t>
            </a:r>
          </a:p>
          <a:p>
            <a:pPr algn="l">
              <a:defRPr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Strict laws whenever minors are involved</a:t>
            </a:r>
          </a:p>
          <a:p>
            <a:pPr algn="l">
              <a:buFont typeface="Wingdings" pitchFamily="2" charset="2"/>
              <a:buNone/>
              <a:defRPr/>
            </a:pP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687308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47F999D-77DD-47D5-AAD5-0CDCC4702BD6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60E254-5210-473E-A037-9CFF03AC5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7" y="4318483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6F0671-FFBA-4FAB-8AF6-F63BB06B6A0F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xmlns="" id="{86E1108F-A595-4A9D-A80E-DAA559883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487046"/>
              </p:ext>
            </p:extLst>
          </p:nvPr>
        </p:nvGraphicFramePr>
        <p:xfrm>
          <a:off x="450574" y="1600200"/>
          <a:ext cx="7977810" cy="4883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38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99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you turn 18, the Social Security Administration and Ohio BMV will send you an email link to click on to confirm</a:t>
                      </a:r>
                      <a:r>
                        <a:rPr lang="en-US" sz="16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your DOB and address.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2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Employers are prohibited from relying on information obtained from social media when making a hiring decision.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2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consenting adults can send sexually suggestive pictures or messages to each other.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518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boss can check my private emails I send from my workplace computer.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1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personal texts are private and protected by law.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False                                         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58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2CA729-E116-4EE6-A229-042CEC07B2E0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DE9ACF9-11FF-4F7D-A8DA-A2284B555200}"/>
              </a:ext>
            </a:extLst>
          </p:cNvPr>
          <p:cNvSpPr txBox="1">
            <a:spLocks/>
          </p:cNvSpPr>
          <p:nvPr/>
        </p:nvSpPr>
        <p:spPr>
          <a:xfrm>
            <a:off x="587375" y="1524000"/>
            <a:ext cx="8024813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n-US" altLang="en-US" sz="3600" dirty="0"/>
              <a:t>	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2.13 billion people on Facebook (1out of 6)</a:t>
            </a:r>
          </a:p>
          <a:p>
            <a:pPr algn="l">
              <a:spcAft>
                <a:spcPts val="120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330 million active Twitter users </a:t>
            </a:r>
          </a:p>
          <a:p>
            <a:pPr algn="l">
              <a:spcAft>
                <a:spcPts val="120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81% have managed some finances online in the last  	12 months</a:t>
            </a:r>
          </a:p>
          <a:p>
            <a:pPr algn="l">
              <a:spcAft>
                <a:spcPts val="120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90% check accounts on phone</a:t>
            </a:r>
          </a:p>
        </p:txBody>
      </p:sp>
      <p:pic>
        <p:nvPicPr>
          <p:cNvPr id="7" name="Picture 2" descr="C:\Users\bev\Desktop\think global.jpg">
            <a:extLst>
              <a:ext uri="{FF2B5EF4-FFF2-40B4-BE49-F238E27FC236}">
                <a16:creationId xmlns:a16="http://schemas.microsoft.com/office/drawing/2014/main" xmlns="" id="{0225B261-5E3C-4420-B6BF-2880BBF2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32244"/>
            <a:ext cx="3071032" cy="15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8D8B82C3-CDF6-47A6-810D-BD90AE827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4877593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5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4889CF-76A3-4889-B8F1-1CC6F38F9BFE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316E721-C93C-4906-9D68-722B65776D3D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find yourself increasingly reliant on technology to manage your daily affairs. </a:t>
            </a:r>
          </a:p>
          <a:p>
            <a:pPr marL="685800" lvl="2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REALLY important to understand how to stay SAFE and protect yourself while online. </a:t>
            </a:r>
          </a:p>
        </p:txBody>
      </p:sp>
      <p:pic>
        <p:nvPicPr>
          <p:cNvPr id="7" name="Picture 2" descr="C:\Users\bev\Desktop\cartoon police and media.jpg">
            <a:extLst>
              <a:ext uri="{FF2B5EF4-FFF2-40B4-BE49-F238E27FC236}">
                <a16:creationId xmlns:a16="http://schemas.microsoft.com/office/drawing/2014/main" xmlns="" id="{88428D83-C28E-48F9-8EB7-C6C99AEE8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41251"/>
            <a:ext cx="2955420" cy="221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A97CC40-EA60-4D5A-ABF4-F048309CA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1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4889CF-76A3-4889-B8F1-1CC6F38F9BFE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316E721-C93C-4906-9D68-722B65776D3D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A97CC40-EA60-4D5A-ABF4-F048309CA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7" y="5220509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225" y="1542578"/>
            <a:ext cx="8117633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Social Media Dilemma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Everything you do on social media is being tracked, watched, and measured.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Social media companies have more information about you that you can possibly imagine.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Algorithms are used to exploit your vulnerabilities and to manipulate what you will see on line.</a:t>
            </a:r>
          </a:p>
          <a:p>
            <a:pPr marL="457200" indent="-457200">
              <a:buAutoNum type="arabicPeriod" startAt="3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ev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467230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7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4889CF-76A3-4889-B8F1-1CC6F38F9BFE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316E721-C93C-4906-9D68-722B65776D3D}"/>
              </a:ext>
            </a:extLst>
          </p:cNvPr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A97CC40-EA60-4D5A-ABF4-F048309CA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936" y="4983936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460" y="1560869"/>
            <a:ext cx="79734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Only two industries call customers “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users”: illegal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drugs and software.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Both companies’ success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depends 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making the user addicted.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Both companies exploit users for financial gain.</a:t>
            </a:r>
          </a:p>
          <a:p>
            <a:pPr marL="457200" indent="-457200">
              <a:buAutoNum type="arabicPeriod" startAt="3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ev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31" y="4066765"/>
            <a:ext cx="3978924" cy="18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88C394-CC11-48DE-BD03-CBE9C839ED93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FC4F408-90AE-4D86-B3D9-A87708739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537740"/>
              </p:ext>
            </p:extLst>
          </p:nvPr>
        </p:nvGraphicFramePr>
        <p:xfrm>
          <a:off x="649357" y="1603513"/>
          <a:ext cx="7732643" cy="4545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5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9636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you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turn 18, the Social Security Administration and Ohio BMV will send you an email link to click on to confirm your DOB and address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372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Employers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 prohibited from relying on information obtained from social media when making a hiring decision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372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 consenting adults can send sexually suggestive pictures or messages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each other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168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boss can check my private emails I send from my workplace computer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168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personal texts are private and protected by law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35BAB0A7-F3D3-4EC5-96C3-DEDA846CA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443" y="4456044"/>
            <a:ext cx="10271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9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7EF050-C45D-4263-9DDF-78EB3C3F2052}"/>
              </a:ext>
            </a:extLst>
          </p:cNvPr>
          <p:cNvSpPr txBox="1"/>
          <p:nvPr/>
        </p:nvSpPr>
        <p:spPr>
          <a:xfrm>
            <a:off x="5698434" y="304800"/>
            <a:ext cx="298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Living Digitally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67B61232-6B4F-43E5-9C75-79F0C3CCCDA1}"/>
              </a:ext>
            </a:extLst>
          </p:cNvPr>
          <p:cNvSpPr txBox="1">
            <a:spLocks/>
          </p:cNvSpPr>
          <p:nvPr/>
        </p:nvSpPr>
        <p:spPr>
          <a:xfrm>
            <a:off x="381000" y="1447800"/>
            <a:ext cx="8458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risky to share information on the internet?</a:t>
            </a:r>
          </a:p>
          <a:p>
            <a:pPr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A16DE9B5-6979-41E9-8D2A-29707C4A8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69" y="3065584"/>
            <a:ext cx="3750366" cy="257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D6EAED30-652A-449C-BA2A-7352CF9C7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11033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2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8380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3109B494078548A48759A50C1613A2" ma:contentTypeVersion="13" ma:contentTypeDescription="Create a new document." ma:contentTypeScope="" ma:versionID="2d75a9df917ad9a4a7723fa1ef1cd5a4">
  <xsd:schema xmlns:xsd="http://www.w3.org/2001/XMLSchema" xmlns:xs="http://www.w3.org/2001/XMLSchema" xmlns:p="http://schemas.microsoft.com/office/2006/metadata/properties" xmlns:ns3="6af4ec05-1ed8-42e6-93bc-48eb8485468f" xmlns:ns4="55c658d7-b53f-4479-a822-76550e518923" targetNamespace="http://schemas.microsoft.com/office/2006/metadata/properties" ma:root="true" ma:fieldsID="912f42c24e382335e3f7b816f8fedb9e" ns3:_="" ns4:_="">
    <xsd:import namespace="6af4ec05-1ed8-42e6-93bc-48eb8485468f"/>
    <xsd:import namespace="55c658d7-b53f-4479-a822-76550e5189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4ec05-1ed8-42e6-93bc-48eb848546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658d7-b53f-4479-a822-76550e51892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9A9D74-0DD5-42A6-A721-DB2C983A57B1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6af4ec05-1ed8-42e6-93bc-48eb8485468f"/>
    <ds:schemaRef ds:uri="http://schemas.microsoft.com/office/2006/documentManagement/types"/>
    <ds:schemaRef ds:uri="http://schemas.microsoft.com/office/infopath/2007/PartnerControls"/>
    <ds:schemaRef ds:uri="55c658d7-b53f-4479-a822-76550e51892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9FBACD9-A466-4AAE-8705-4236165DC9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f4ec05-1ed8-42e6-93bc-48eb8485468f"/>
    <ds:schemaRef ds:uri="55c658d7-b53f-4479-a822-76550e5189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0BC7AB-5200-4D9B-A822-3DA2E57114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ppt8380.tmp</Template>
  <TotalTime>313</TotalTime>
  <Words>909</Words>
  <Application>Microsoft Office PowerPoint</Application>
  <PresentationFormat>On-screen Show (4:3)</PresentationFormat>
  <Paragraphs>227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ppt8380.tmp</vt:lpstr>
      <vt:lpstr>Freedom Independence Transition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bev</cp:lastModifiedBy>
  <cp:revision>9</cp:revision>
  <dcterms:created xsi:type="dcterms:W3CDTF">2019-10-24T14:26:20Z</dcterms:created>
  <dcterms:modified xsi:type="dcterms:W3CDTF">2020-10-27T18:44:08Z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0x010100ED3109B494078548A48759A50C1613A2</vt:lpwstr>
  </property>
</Properties>
</file>